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Respect differences of opinion</a:t>
            </a:r>
            <a:endParaRPr sz="1200">
              <a:solidFill>
                <a:schemeClr val="dk1"/>
              </a:solidFill>
              <a:latin typeface="Calibri"/>
              <a:ea typeface="Calibri"/>
              <a:cs typeface="Calibri"/>
              <a:sym typeface="Calibri"/>
            </a:endParaRPr>
          </a:p>
          <a:p>
            <a:pPr marL="457200" lvl="0" indent="-495300" algn="l" rtl="0">
              <a:lnSpc>
                <a:spcPct val="150000"/>
              </a:lnSpc>
              <a:spcBef>
                <a:spcPts val="0"/>
              </a:spcBef>
              <a:spcAft>
                <a:spcPts val="0"/>
              </a:spcAft>
              <a:buClr>
                <a:schemeClr val="dk1"/>
              </a:buClr>
              <a:buSzPts val="4200"/>
              <a:buFont typeface="Calibri"/>
              <a:buChar char="•"/>
            </a:pPr>
            <a:r>
              <a:rPr lang="en-US" sz="1200">
                <a:solidFill>
                  <a:schemeClr val="dk1"/>
                </a:solidFill>
                <a:latin typeface="Calibri"/>
                <a:ea typeface="Calibri"/>
                <a:cs typeface="Calibri"/>
                <a:sym typeface="Calibri"/>
              </a:rPr>
              <a:t>Stay out of the weeds and the swamps</a:t>
            </a:r>
            <a:endParaRPr sz="1200">
              <a:solidFill>
                <a:schemeClr val="dk1"/>
              </a:solidFill>
              <a:latin typeface="Calibri"/>
              <a:ea typeface="Calibri"/>
              <a:cs typeface="Calibri"/>
              <a:sym typeface="Calibri"/>
            </a:endParaRPr>
          </a:p>
          <a:p>
            <a:pPr marL="457200" lvl="0" indent="-495300" algn="l" rtl="0">
              <a:lnSpc>
                <a:spcPct val="150000"/>
              </a:lnSpc>
              <a:spcBef>
                <a:spcPts val="0"/>
              </a:spcBef>
              <a:spcAft>
                <a:spcPts val="0"/>
              </a:spcAft>
              <a:buClr>
                <a:schemeClr val="dk1"/>
              </a:buClr>
              <a:buSzPts val="4200"/>
              <a:buFont typeface="Calibri"/>
              <a:buChar char="•"/>
            </a:pPr>
            <a:r>
              <a:rPr lang="en-US" sz="1200">
                <a:solidFill>
                  <a:schemeClr val="dk1"/>
                </a:solidFill>
                <a:latin typeface="Calibri"/>
                <a:ea typeface="Calibri"/>
                <a:cs typeface="Calibri"/>
                <a:sym typeface="Calibri"/>
              </a:rPr>
              <a:t>Confidentiality (whatever is said/written in the room stays in the room)</a:t>
            </a:r>
            <a:endParaRPr sz="1200">
              <a:solidFill>
                <a:schemeClr val="dk1"/>
              </a:solidFill>
              <a:latin typeface="Calibri"/>
              <a:ea typeface="Calibri"/>
              <a:cs typeface="Calibri"/>
              <a:sym typeface="Calibri"/>
            </a:endParaRPr>
          </a:p>
          <a:p>
            <a:pPr marL="457200" lvl="0" indent="-304800" algn="l" rtl="0">
              <a:lnSpc>
                <a:spcPct val="15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Bring your humor and have fun!</a:t>
            </a:r>
            <a:endParaRPr sz="1200"/>
          </a:p>
        </p:txBody>
      </p:sp>
      <p:sp>
        <p:nvSpPr>
          <p:cNvPr id="163" name="Google Shape;1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bffe338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bffe338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7" name="Google Shape;17;p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0" name="Google Shape;20;p2"/>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1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1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8" name="Google Shape;88;p1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7" name="Google Shape;37;p5"/>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8" name="Google Shape;38;p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4" name="Google Shape;44;p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sp>
        <p:nvSpPr>
          <p:cNvPr id="51" name="Google Shape;51;p7"/>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5" name="Google Shape;55;p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8" name="Google Shape;58;p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4"/>
        <p:cNvGrpSpPr/>
        <p:nvPr/>
      </p:nvGrpSpPr>
      <p:grpSpPr>
        <a:xfrm>
          <a:off x="0" y="0"/>
          <a:ext cx="0" cy="0"/>
          <a:chOff x="0" y="0"/>
          <a:chExt cx="0" cy="0"/>
        </a:xfrm>
      </p:grpSpPr>
      <p:sp>
        <p:nvSpPr>
          <p:cNvPr id="65" name="Google Shape;65;p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1" name="Google Shape;71;p10"/>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2" name="Google Shape;72;p1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5" name="Google Shape;75;p10"/>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1" name="Google Shape;11;p1"/>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262633" y="4997759"/>
            <a:ext cx="77724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4500"/>
              <a:buFont typeface="Twentieth Century"/>
              <a:buNone/>
            </a:pPr>
            <a:r>
              <a:rPr lang="en-US" sz="4500"/>
              <a:t>SEXUALITY AND DEVELOPMENTAL DISABILITIES: A WORKSHOP FOR PARENTS AND GUARDIANS</a:t>
            </a:r>
            <a:endParaRPr/>
          </a:p>
        </p:txBody>
      </p:sp>
      <p:sp>
        <p:nvSpPr>
          <p:cNvPr id="94" name="Google Shape;94;p13"/>
          <p:cNvSpPr txBox="1">
            <a:spLocks noGrp="1"/>
          </p:cNvSpPr>
          <p:nvPr>
            <p:ph type="subTitle" idx="1"/>
          </p:nvPr>
        </p:nvSpPr>
        <p:spPr>
          <a:xfrm>
            <a:off x="8513685" y="4837961"/>
            <a:ext cx="3506680" cy="14630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Leah Janke, DSA Executive Director</a:t>
            </a:r>
            <a:endParaRPr/>
          </a:p>
          <a:p>
            <a:pPr marL="0" lvl="0" indent="0" algn="l" rtl="0">
              <a:lnSpc>
                <a:spcPct val="100000"/>
              </a:lnSpc>
              <a:spcBef>
                <a:spcPts val="200"/>
              </a:spcBef>
              <a:spcAft>
                <a:spcPts val="0"/>
              </a:spcAft>
              <a:buSzPts val="1800"/>
              <a:buNone/>
            </a:pPr>
            <a:r>
              <a:rPr lang="en-US"/>
              <a:t>Denise Gehringer, DSA Board V.P.,</a:t>
            </a:r>
            <a:endParaRPr/>
          </a:p>
          <a:p>
            <a:pPr marL="0" lvl="0" indent="0" algn="l" rtl="0">
              <a:lnSpc>
                <a:spcPct val="100000"/>
              </a:lnSpc>
              <a:spcBef>
                <a:spcPts val="200"/>
              </a:spcBef>
              <a:spcAft>
                <a:spcPts val="0"/>
              </a:spcAft>
              <a:buSzPts val="1800"/>
              <a:buNone/>
            </a:pPr>
            <a:r>
              <a:rPr lang="en-US"/>
              <a:t>	            Parent Advocate</a:t>
            </a:r>
            <a:endParaRPr/>
          </a:p>
        </p:txBody>
      </p:sp>
      <p:pic>
        <p:nvPicPr>
          <p:cNvPr id="95" name="Google Shape;95;p13" descr="https://lh6.googleusercontent.com/xTNZcSkvSvXmY8QVlW14ulzxIzJpLKgFZiQNanxvUnz1CzLWuejXhWqVb3_Jk79u9MhGBS7hxlOuHYRxHtUncWtOrnjN0caIBaY7hVrebrIhYC7bsyrOX6gdh98O2TAy"/>
          <p:cNvPicPr preferRelativeResize="0"/>
          <p:nvPr/>
        </p:nvPicPr>
        <p:blipFill rotWithShape="1">
          <a:blip r:embed="rId3">
            <a:alphaModFix/>
          </a:blip>
          <a:srcRect/>
          <a:stretch/>
        </p:blipFill>
        <p:spPr>
          <a:xfrm>
            <a:off x="9978502" y="3429000"/>
            <a:ext cx="2041863" cy="869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WHY WE ARE ALL HERE</a:t>
            </a:r>
            <a:endParaRPr/>
          </a:p>
        </p:txBody>
      </p:sp>
      <p:sp>
        <p:nvSpPr>
          <p:cNvPr id="159" name="Google Shape;159;p2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Char char=" "/>
            </a:pPr>
            <a:r>
              <a:rPr lang="en-US" sz="2800"/>
              <a:t>I think we are all here because we know it's important to discuss, but what we hear over and over again from parents is that it is difficult. Our goal is for you leave more comfortable with this topic. Some of you may feel comfortable and will get some new ideas. Some of you may feel really uncomfortable, but will leave with some ideas of how to start communicating about this topic. </a:t>
            </a:r>
            <a:endParaRPr/>
          </a:p>
          <a:p>
            <a:pPr marL="91440" lvl="0" indent="-177800" algn="l" rtl="0">
              <a:lnSpc>
                <a:spcPct val="90000"/>
              </a:lnSpc>
              <a:spcBef>
                <a:spcPts val="1400"/>
              </a:spcBef>
              <a:spcAft>
                <a:spcPts val="0"/>
              </a:spcAft>
              <a:buSzPts val="2800"/>
              <a:buChar char=" "/>
            </a:pPr>
            <a:r>
              <a:rPr lang="en-US" sz="2800"/>
              <a:t>What we are going to do is to look at what makes if difficult and discuss those reasons, learn some tips, and take time to practice.</a:t>
            </a:r>
            <a:endParaRPr/>
          </a:p>
        </p:txBody>
      </p:sp>
      <p:pic>
        <p:nvPicPr>
          <p:cNvPr id="160" name="Google Shape;160;p22"/>
          <p:cNvPicPr preferRelativeResize="0"/>
          <p:nvPr/>
        </p:nvPicPr>
        <p:blipFill>
          <a:blip r:embed="rId3">
            <a:alphaModFix/>
          </a:blip>
          <a:stretch>
            <a:fillRect/>
          </a:stretch>
        </p:blipFill>
        <p:spPr>
          <a:xfrm>
            <a:off x="8821275" y="585225"/>
            <a:ext cx="2609850" cy="175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5000"/>
              <a:buFont typeface="Twentieth Century"/>
              <a:buNone/>
            </a:pPr>
            <a:r>
              <a:rPr lang="en-US"/>
              <a:t>GROUP AGREEMENTS</a:t>
            </a:r>
            <a:endParaRPr/>
          </a:p>
        </p:txBody>
      </p:sp>
      <p:sp>
        <p:nvSpPr>
          <p:cNvPr id="166" name="Google Shape;166;p23"/>
          <p:cNvSpPr txBox="1"/>
          <p:nvPr/>
        </p:nvSpPr>
        <p:spPr>
          <a:xfrm>
            <a:off x="8593584" y="4811697"/>
            <a:ext cx="3453414" cy="1477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Respect differences of opinion</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Confidentiality</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 such thing as a stupid question</a:t>
            </a:r>
            <a:endParaRPr/>
          </a:p>
          <a:p>
            <a:pPr marL="285750" marR="0" lvl="0" indent="-285750" algn="l" rtl="0">
              <a:spcBef>
                <a:spcPts val="0"/>
              </a:spcBef>
              <a:spcAft>
                <a:spcPts val="0"/>
              </a:spcAft>
              <a:buClr>
                <a:srgbClr val="FFC000"/>
              </a:buClr>
              <a:buSzPts val="1800"/>
              <a:buFont typeface="Arial"/>
              <a:buChar char="•"/>
            </a:pPr>
            <a:r>
              <a:rPr lang="en-US" sz="1800" b="0" i="0" u="none" strike="noStrike" cap="none">
                <a:solidFill>
                  <a:srgbClr val="FFC000"/>
                </a:solidFill>
                <a:latin typeface="Calibri"/>
                <a:ea typeface="Calibri"/>
                <a:cs typeface="Calibri"/>
                <a:sym typeface="Calibri"/>
              </a:rPr>
              <a:t>Have fun</a:t>
            </a:r>
            <a:endParaRPr/>
          </a:p>
        </p:txBody>
      </p:sp>
      <p:pic>
        <p:nvPicPr>
          <p:cNvPr id="167" name="Google Shape;167;p23"/>
          <p:cNvPicPr preferRelativeResize="0"/>
          <p:nvPr/>
        </p:nvPicPr>
        <p:blipFill>
          <a:blip r:embed="rId3">
            <a:alphaModFix/>
          </a:blip>
          <a:stretch>
            <a:fillRect/>
          </a:stretch>
        </p:blipFill>
        <p:spPr>
          <a:xfrm>
            <a:off x="8593575" y="553175"/>
            <a:ext cx="3018300" cy="337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024125" y="471500"/>
            <a:ext cx="10362900" cy="17373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000"/>
              <a:buFont typeface="Twentieth Century"/>
              <a:buNone/>
            </a:pPr>
            <a:r>
              <a:rPr lang="en-US"/>
              <a:t>TURN TO THE PERSON NEXT TO YOU AND DISCUSS:</a:t>
            </a:r>
            <a:endParaRPr/>
          </a:p>
        </p:txBody>
      </p:sp>
      <p:sp>
        <p:nvSpPr>
          <p:cNvPr id="173" name="Google Shape;173;p24"/>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SzPts val="3600"/>
              <a:buNone/>
            </a:pPr>
            <a:r>
              <a:rPr lang="en-US" sz="3600">
                <a:solidFill>
                  <a:srgbClr val="1C6294"/>
                </a:solidFill>
              </a:rPr>
              <a:t>What was the primary message you got about sexuality growing up?</a:t>
            </a:r>
            <a:endParaRPr/>
          </a:p>
        </p:txBody>
      </p:sp>
      <p:pic>
        <p:nvPicPr>
          <p:cNvPr id="174" name="Google Shape;174;p24"/>
          <p:cNvPicPr preferRelativeResize="0"/>
          <p:nvPr/>
        </p:nvPicPr>
        <p:blipFill>
          <a:blip r:embed="rId3">
            <a:alphaModFix/>
          </a:blip>
          <a:stretch>
            <a:fillRect/>
          </a:stretch>
        </p:blipFill>
        <p:spPr>
          <a:xfrm>
            <a:off x="6151000" y="2408175"/>
            <a:ext cx="4901950" cy="2561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024128" y="673993"/>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EXAMPLES OF MESSAGES:</a:t>
            </a:r>
            <a:br>
              <a:rPr lang="en-US"/>
            </a:br>
            <a:endParaRPr/>
          </a:p>
        </p:txBody>
      </p:sp>
      <p:sp>
        <p:nvSpPr>
          <p:cNvPr id="180" name="Google Shape;180;p25"/>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Font typeface="Noto Sans Symbols"/>
              <a:buChar char="⮚"/>
            </a:pPr>
            <a:r>
              <a:rPr lang="en-US" sz="2800"/>
              <a:t>Good girls don't do it</a:t>
            </a:r>
            <a:endParaRPr/>
          </a:p>
          <a:p>
            <a:pPr marL="91440" lvl="0" indent="-177800" algn="l" rtl="0">
              <a:lnSpc>
                <a:spcPct val="90000"/>
              </a:lnSpc>
              <a:spcBef>
                <a:spcPts val="1400"/>
              </a:spcBef>
              <a:spcAft>
                <a:spcPts val="0"/>
              </a:spcAft>
              <a:buSzPts val="2800"/>
              <a:buFont typeface="Noto Sans Symbols"/>
              <a:buChar char="⮚"/>
            </a:pPr>
            <a:r>
              <a:rPr lang="en-US" sz="2800"/>
              <a:t>Wait until you're married</a:t>
            </a:r>
            <a:endParaRPr/>
          </a:p>
          <a:p>
            <a:pPr marL="91440" lvl="0" indent="-177800" algn="l" rtl="0">
              <a:lnSpc>
                <a:spcPct val="90000"/>
              </a:lnSpc>
              <a:spcBef>
                <a:spcPts val="1400"/>
              </a:spcBef>
              <a:spcAft>
                <a:spcPts val="0"/>
              </a:spcAft>
              <a:buSzPts val="2800"/>
              <a:buFont typeface="Noto Sans Symbols"/>
              <a:buChar char="⮚"/>
            </a:pPr>
            <a:r>
              <a:rPr lang="en-US" sz="2800"/>
              <a:t>Men should be strong, etc.</a:t>
            </a:r>
            <a:endParaRPr/>
          </a:p>
          <a:p>
            <a:pPr marL="91440" lvl="0" indent="-177800" algn="l" rtl="0">
              <a:lnSpc>
                <a:spcPct val="90000"/>
              </a:lnSpc>
              <a:spcBef>
                <a:spcPts val="1400"/>
              </a:spcBef>
              <a:spcAft>
                <a:spcPts val="0"/>
              </a:spcAft>
              <a:buSzPts val="2800"/>
              <a:buFont typeface="Noto Sans Symbols"/>
              <a:buChar char="⮚"/>
            </a:pPr>
            <a:r>
              <a:rPr lang="en-US" sz="2800"/>
              <a:t>Don't talk about it</a:t>
            </a:r>
            <a:endParaRPr/>
          </a:p>
          <a:p>
            <a:pPr marL="91440" lvl="0" indent="-177800" algn="l" rtl="0">
              <a:lnSpc>
                <a:spcPct val="90000"/>
              </a:lnSpc>
              <a:spcBef>
                <a:spcPts val="1400"/>
              </a:spcBef>
              <a:spcAft>
                <a:spcPts val="0"/>
              </a:spcAft>
              <a:buSzPts val="2800"/>
              <a:buFont typeface="Noto Sans Symbols"/>
              <a:buChar char="⮚"/>
            </a:pPr>
            <a:r>
              <a:rPr lang="en-US" sz="2800"/>
              <a:t>It's dirty, shameful</a:t>
            </a:r>
            <a:endParaRPr/>
          </a:p>
          <a:p>
            <a:pPr marL="91440" lvl="0" indent="-177800" algn="l" rtl="0">
              <a:lnSpc>
                <a:spcPct val="90000"/>
              </a:lnSpc>
              <a:spcBef>
                <a:spcPts val="1400"/>
              </a:spcBef>
              <a:spcAft>
                <a:spcPts val="0"/>
              </a:spcAft>
              <a:buSzPts val="2800"/>
              <a:buFont typeface="Noto Sans Symbols"/>
              <a:buChar char="⮚"/>
            </a:pPr>
            <a:r>
              <a:rPr lang="en-US" sz="2800"/>
              <a:t>Your answers?</a:t>
            </a:r>
            <a:endParaRPr/>
          </a:p>
        </p:txBody>
      </p:sp>
      <p:pic>
        <p:nvPicPr>
          <p:cNvPr id="181" name="Google Shape;181;p25"/>
          <p:cNvPicPr preferRelativeResize="0"/>
          <p:nvPr/>
        </p:nvPicPr>
        <p:blipFill>
          <a:blip r:embed="rId3">
            <a:alphaModFix/>
          </a:blip>
          <a:stretch>
            <a:fillRect/>
          </a:stretch>
        </p:blipFill>
        <p:spPr>
          <a:xfrm>
            <a:off x="6113407" y="3483832"/>
            <a:ext cx="5251300" cy="219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WHAT IS SEXUALITY?</a:t>
            </a:r>
            <a:endParaRPr/>
          </a:p>
        </p:txBody>
      </p:sp>
      <p:sp>
        <p:nvSpPr>
          <p:cNvPr id="187" name="Google Shape;187;p26"/>
          <p:cNvSpPr txBox="1">
            <a:spLocks noGrp="1"/>
          </p:cNvSpPr>
          <p:nvPr>
            <p:ph type="body" idx="1"/>
          </p:nvPr>
        </p:nvSpPr>
        <p:spPr>
          <a:xfrm>
            <a:off x="1024128" y="2084832"/>
            <a:ext cx="9859895" cy="4224528"/>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Font typeface="Arial"/>
              <a:buChar char="•"/>
            </a:pPr>
            <a:r>
              <a:rPr lang="en-US" sz="2800"/>
              <a:t>Sexuality means more than intercourse or sex.</a:t>
            </a:r>
            <a:endParaRPr/>
          </a:p>
          <a:p>
            <a:pPr marL="91440" lvl="0" indent="-177800" algn="l" rtl="0">
              <a:lnSpc>
                <a:spcPct val="90000"/>
              </a:lnSpc>
              <a:spcBef>
                <a:spcPts val="1400"/>
              </a:spcBef>
              <a:spcAft>
                <a:spcPts val="0"/>
              </a:spcAft>
              <a:buSzPts val="2800"/>
              <a:buFont typeface="Arial"/>
              <a:buChar char="•"/>
            </a:pPr>
            <a:r>
              <a:rPr lang="en-US" sz="2800"/>
              <a:t>lt's about intimacy, connection, and belonging.</a:t>
            </a:r>
            <a:endParaRPr/>
          </a:p>
          <a:p>
            <a:pPr marL="91440" lvl="0" indent="-177800" algn="l" rtl="0">
              <a:lnSpc>
                <a:spcPct val="90000"/>
              </a:lnSpc>
              <a:spcBef>
                <a:spcPts val="1400"/>
              </a:spcBef>
              <a:spcAft>
                <a:spcPts val="0"/>
              </a:spcAft>
              <a:buSzPts val="2800"/>
              <a:buFont typeface="Arial"/>
              <a:buChar char="•"/>
            </a:pPr>
            <a:r>
              <a:rPr lang="en-US" sz="2800"/>
              <a:t>lt's about relationships. Friendships and sexual.</a:t>
            </a:r>
            <a:endParaRPr/>
          </a:p>
          <a:p>
            <a:pPr marL="91440" lvl="0" indent="-177800" algn="l" rtl="0">
              <a:lnSpc>
                <a:spcPct val="90000"/>
              </a:lnSpc>
              <a:spcBef>
                <a:spcPts val="1400"/>
              </a:spcBef>
              <a:spcAft>
                <a:spcPts val="0"/>
              </a:spcAft>
              <a:buSzPts val="2800"/>
              <a:buFont typeface="Arial"/>
              <a:buChar char="•"/>
            </a:pPr>
            <a:r>
              <a:rPr lang="en-US" sz="2800"/>
              <a:t>lt's about how we feel about being the gender we are.</a:t>
            </a:r>
            <a:endParaRPr/>
          </a:p>
          <a:p>
            <a:pPr marL="91440" lvl="0" indent="-177800" algn="l" rtl="0">
              <a:lnSpc>
                <a:spcPct val="90000"/>
              </a:lnSpc>
              <a:spcBef>
                <a:spcPts val="1400"/>
              </a:spcBef>
              <a:spcAft>
                <a:spcPts val="0"/>
              </a:spcAft>
              <a:buSzPts val="2800"/>
              <a:buFont typeface="Arial"/>
              <a:buChar char="•"/>
            </a:pPr>
            <a:r>
              <a:rPr lang="en-US" sz="2800"/>
              <a:t>lt's about how we feel about others and ourselves.</a:t>
            </a:r>
            <a:endParaRPr/>
          </a:p>
          <a:p>
            <a:pPr marL="91440" lvl="0" indent="-177800" algn="l" rtl="0">
              <a:lnSpc>
                <a:spcPct val="90000"/>
              </a:lnSpc>
              <a:spcBef>
                <a:spcPts val="1400"/>
              </a:spcBef>
              <a:spcAft>
                <a:spcPts val="0"/>
              </a:spcAft>
              <a:buSzPts val="2800"/>
              <a:buFont typeface="Arial"/>
              <a:buChar char="•"/>
            </a:pPr>
            <a:r>
              <a:rPr lang="en-US" sz="2800"/>
              <a:t>lt's about sexual expression and behavior.</a:t>
            </a:r>
            <a:endParaRPr/>
          </a:p>
          <a:p>
            <a:pPr marL="91440" lvl="0" indent="-177800" algn="l" rtl="0">
              <a:lnSpc>
                <a:spcPct val="90000"/>
              </a:lnSpc>
              <a:spcBef>
                <a:spcPts val="1400"/>
              </a:spcBef>
              <a:spcAft>
                <a:spcPts val="0"/>
              </a:spcAft>
              <a:buSzPts val="2800"/>
              <a:buFont typeface="Arial"/>
              <a:buChar char="•"/>
            </a:pPr>
            <a:r>
              <a:rPr lang="en-US" sz="2800" b="1">
                <a:solidFill>
                  <a:srgbClr val="1C6294"/>
                </a:solidFill>
              </a:rPr>
              <a:t>lt's the total of who we are, what we believe, what we feel, and how we respond.</a:t>
            </a:r>
            <a:endParaRPr/>
          </a:p>
        </p:txBody>
      </p:sp>
      <p:pic>
        <p:nvPicPr>
          <p:cNvPr id="188" name="Google Shape;188;p26"/>
          <p:cNvPicPr preferRelativeResize="0"/>
          <p:nvPr/>
        </p:nvPicPr>
        <p:blipFill>
          <a:blip r:embed="rId3">
            <a:alphaModFix/>
          </a:blip>
          <a:stretch>
            <a:fillRect/>
          </a:stretch>
        </p:blipFill>
        <p:spPr>
          <a:xfrm>
            <a:off x="9138480" y="2196153"/>
            <a:ext cx="2390299" cy="298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WHAT MAKES IT DIFFICULT?</a:t>
            </a:r>
            <a:endParaRPr/>
          </a:p>
        </p:txBody>
      </p:sp>
      <p:sp>
        <p:nvSpPr>
          <p:cNvPr id="194" name="Google Shape;194;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228600" algn="l" rtl="0">
              <a:lnSpc>
                <a:spcPct val="90000"/>
              </a:lnSpc>
              <a:spcBef>
                <a:spcPts val="0"/>
              </a:spcBef>
              <a:spcAft>
                <a:spcPts val="0"/>
              </a:spcAft>
              <a:buSzPts val="3600"/>
              <a:buChar char=" "/>
            </a:pPr>
            <a:r>
              <a:rPr lang="en-US" sz="3600"/>
              <a:t>What are the reasons it can be difficult to talk about sexuality with our kids??</a:t>
            </a:r>
            <a:endParaRPr/>
          </a:p>
          <a:p>
            <a:pPr marL="91440" lvl="0" indent="0" algn="l" rtl="0">
              <a:lnSpc>
                <a:spcPct val="90000"/>
              </a:lnSpc>
              <a:spcBef>
                <a:spcPts val="1400"/>
              </a:spcBef>
              <a:spcAft>
                <a:spcPts val="0"/>
              </a:spcAft>
              <a:buSzPts val="2200"/>
              <a:buNone/>
            </a:pPr>
            <a:endParaRPr/>
          </a:p>
          <a:p>
            <a:pPr marL="91440" lvl="0" indent="-203200" algn="l" rtl="0">
              <a:lnSpc>
                <a:spcPct val="90000"/>
              </a:lnSpc>
              <a:spcBef>
                <a:spcPts val="1400"/>
              </a:spcBef>
              <a:spcAft>
                <a:spcPts val="0"/>
              </a:spcAft>
              <a:buSzPts val="3200"/>
              <a:buChar char=" "/>
            </a:pPr>
            <a:r>
              <a:rPr lang="en-US" sz="3200"/>
              <a:t>Let’s list our answers!</a:t>
            </a:r>
            <a:endParaRPr/>
          </a:p>
        </p:txBody>
      </p:sp>
      <p:pic>
        <p:nvPicPr>
          <p:cNvPr id="195" name="Google Shape;195;p27"/>
          <p:cNvPicPr preferRelativeResize="0"/>
          <p:nvPr/>
        </p:nvPicPr>
        <p:blipFill>
          <a:blip r:embed="rId3">
            <a:alphaModFix/>
          </a:blip>
          <a:stretch>
            <a:fillRect/>
          </a:stretch>
        </p:blipFill>
        <p:spPr>
          <a:xfrm>
            <a:off x="6216300" y="3589332"/>
            <a:ext cx="4667325" cy="2333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1024128" y="674703"/>
            <a:ext cx="9720073" cy="5634657"/>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SzPts val="2800"/>
              <a:buNone/>
            </a:pPr>
            <a:r>
              <a:rPr lang="en-US" sz="2800"/>
              <a:t>The message we received about sexuality were mostly negative.</a:t>
            </a:r>
            <a:endParaRPr/>
          </a:p>
          <a:p>
            <a:pPr marL="0" lvl="0" indent="0" algn="l" rtl="0">
              <a:lnSpc>
                <a:spcPct val="90000"/>
              </a:lnSpc>
              <a:spcBef>
                <a:spcPts val="1400"/>
              </a:spcBef>
              <a:spcAft>
                <a:spcPts val="0"/>
              </a:spcAft>
              <a:buSzPts val="2800"/>
              <a:buNone/>
            </a:pPr>
            <a:r>
              <a:rPr lang="en-US" sz="2800"/>
              <a:t>This affects our ability to talk about it. We may think it is something that is dirty or maybe think it's very private and not to be discussed.</a:t>
            </a:r>
            <a:endParaRPr/>
          </a:p>
          <a:p>
            <a:pPr marL="0" lvl="0" indent="0" algn="l" rtl="0">
              <a:lnSpc>
                <a:spcPct val="90000"/>
              </a:lnSpc>
              <a:spcBef>
                <a:spcPts val="1400"/>
              </a:spcBef>
              <a:spcAft>
                <a:spcPts val="0"/>
              </a:spcAft>
              <a:buSzPts val="2800"/>
              <a:buNone/>
            </a:pPr>
            <a:r>
              <a:rPr lang="en-US" sz="2800"/>
              <a:t>These old messages can get in our way when we are trying to talk with our children about the topic. </a:t>
            </a:r>
            <a:endParaRPr/>
          </a:p>
          <a:p>
            <a:pPr marL="0" lvl="0" indent="0" algn="l" rtl="0">
              <a:lnSpc>
                <a:spcPct val="90000"/>
              </a:lnSpc>
              <a:spcBef>
                <a:spcPts val="1400"/>
              </a:spcBef>
              <a:spcAft>
                <a:spcPts val="0"/>
              </a:spcAft>
              <a:buSzPts val="2800"/>
              <a:buNone/>
            </a:pPr>
            <a:r>
              <a:rPr lang="en-US" sz="2800"/>
              <a:t>lt's important to try to replace these old messages with positive messages about sexuality. lt is okay to talk about it. </a:t>
            </a:r>
            <a:endParaRPr/>
          </a:p>
          <a:p>
            <a:pPr marL="0" lvl="0" indent="0" algn="l" rtl="0">
              <a:lnSpc>
                <a:spcPct val="90000"/>
              </a:lnSpc>
              <a:spcBef>
                <a:spcPts val="1400"/>
              </a:spcBef>
              <a:spcAft>
                <a:spcPts val="0"/>
              </a:spcAft>
              <a:buSzPts val="2800"/>
              <a:buNone/>
            </a:pPr>
            <a:r>
              <a:rPr lang="en-US" sz="2800"/>
              <a:t>Our children need information about sexuality to have safe and happy lives. </a:t>
            </a:r>
            <a:endParaRPr/>
          </a:p>
          <a:p>
            <a:pPr marL="0" lvl="0" indent="0" algn="l" rtl="0">
              <a:lnSpc>
                <a:spcPct val="90000"/>
              </a:lnSpc>
              <a:spcBef>
                <a:spcPts val="1400"/>
              </a:spcBef>
              <a:spcAft>
                <a:spcPts val="0"/>
              </a:spcAft>
              <a:buSzPts val="2800"/>
              <a:buNone/>
            </a:pPr>
            <a:r>
              <a:rPr lang="en-US" sz="2800" b="1"/>
              <a:t>Now, we are going to think about other reasons it's </a:t>
            </a:r>
            <a:endParaRPr sz="2800" b="1"/>
          </a:p>
          <a:p>
            <a:pPr marL="0" lvl="0" indent="0" algn="l" rtl="0">
              <a:lnSpc>
                <a:spcPct val="90000"/>
              </a:lnSpc>
              <a:spcBef>
                <a:spcPts val="1400"/>
              </a:spcBef>
              <a:spcAft>
                <a:spcPts val="0"/>
              </a:spcAft>
              <a:buSzPts val="2800"/>
              <a:buNone/>
            </a:pPr>
            <a:r>
              <a:rPr lang="en-US" sz="2800" b="1"/>
              <a:t>hard to talk about it with our children.</a:t>
            </a:r>
            <a:endParaRPr b="1"/>
          </a:p>
        </p:txBody>
      </p:sp>
      <p:pic>
        <p:nvPicPr>
          <p:cNvPr id="201" name="Google Shape;201;p28"/>
          <p:cNvPicPr preferRelativeResize="0"/>
          <p:nvPr/>
        </p:nvPicPr>
        <p:blipFill>
          <a:blip r:embed="rId3">
            <a:alphaModFix/>
          </a:blip>
          <a:stretch>
            <a:fillRect/>
          </a:stretch>
        </p:blipFill>
        <p:spPr>
          <a:xfrm>
            <a:off x="9056575" y="4747725"/>
            <a:ext cx="2495550" cy="182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THIS MAKES IT DIFFICULT:</a:t>
            </a:r>
            <a:endParaRPr/>
          </a:p>
        </p:txBody>
      </p:sp>
      <p:sp>
        <p:nvSpPr>
          <p:cNvPr id="207" name="Google Shape;207;p2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Courier New"/>
              <a:buChar char="o"/>
            </a:pPr>
            <a:r>
              <a:rPr lang="en-US"/>
              <a:t>No role models</a:t>
            </a:r>
            <a:endParaRPr/>
          </a:p>
          <a:p>
            <a:pPr marL="91440" lvl="0" indent="-139700" algn="l" rtl="0">
              <a:lnSpc>
                <a:spcPct val="90000"/>
              </a:lnSpc>
              <a:spcBef>
                <a:spcPts val="1400"/>
              </a:spcBef>
              <a:spcAft>
                <a:spcPts val="0"/>
              </a:spcAft>
              <a:buSzPts val="2200"/>
              <a:buFont typeface="Courier New"/>
              <a:buChar char="o"/>
            </a:pPr>
            <a:r>
              <a:rPr lang="en-US"/>
              <a:t>Embarrassed</a:t>
            </a:r>
            <a:endParaRPr/>
          </a:p>
          <a:p>
            <a:pPr marL="91440" lvl="0" indent="-139700" algn="l" rtl="0">
              <a:lnSpc>
                <a:spcPct val="90000"/>
              </a:lnSpc>
              <a:spcBef>
                <a:spcPts val="1400"/>
              </a:spcBef>
              <a:spcAft>
                <a:spcPts val="0"/>
              </a:spcAft>
              <a:buSzPts val="2200"/>
              <a:buFont typeface="Courier New"/>
              <a:buChar char="o"/>
            </a:pPr>
            <a:r>
              <a:rPr lang="en-US"/>
              <a:t>Don't know how</a:t>
            </a:r>
            <a:endParaRPr/>
          </a:p>
          <a:p>
            <a:pPr marL="91440" lvl="0" indent="-139700" algn="l" rtl="0">
              <a:lnSpc>
                <a:spcPct val="90000"/>
              </a:lnSpc>
              <a:spcBef>
                <a:spcPts val="1400"/>
              </a:spcBef>
              <a:spcAft>
                <a:spcPts val="0"/>
              </a:spcAft>
              <a:buSzPts val="2200"/>
              <a:buFont typeface="Courier New"/>
              <a:buChar char="o"/>
            </a:pPr>
            <a:r>
              <a:rPr lang="en-US"/>
              <a:t>What's too much, too little</a:t>
            </a:r>
            <a:endParaRPr/>
          </a:p>
          <a:p>
            <a:pPr marL="91440" lvl="0" indent="-139700" algn="l" rtl="0">
              <a:lnSpc>
                <a:spcPct val="90000"/>
              </a:lnSpc>
              <a:spcBef>
                <a:spcPts val="1400"/>
              </a:spcBef>
              <a:spcAft>
                <a:spcPts val="0"/>
              </a:spcAft>
              <a:buSzPts val="2200"/>
              <a:buFont typeface="Courier New"/>
              <a:buChar char="o"/>
            </a:pPr>
            <a:r>
              <a:rPr lang="en-US"/>
              <a:t>What's age appropriate information?</a:t>
            </a:r>
            <a:endParaRPr/>
          </a:p>
          <a:p>
            <a:pPr marL="91440" lvl="0" indent="-139700" algn="l" rtl="0">
              <a:lnSpc>
                <a:spcPct val="90000"/>
              </a:lnSpc>
              <a:spcBef>
                <a:spcPts val="1400"/>
              </a:spcBef>
              <a:spcAft>
                <a:spcPts val="0"/>
              </a:spcAft>
              <a:buSzPts val="2200"/>
              <a:buFont typeface="Courier New"/>
              <a:buChar char="o"/>
            </a:pPr>
            <a:r>
              <a:rPr lang="en-US"/>
              <a:t>No one talked with us</a:t>
            </a:r>
            <a:endParaRPr/>
          </a:p>
          <a:p>
            <a:pPr marL="91440" lvl="0" indent="-139700" algn="l" rtl="0">
              <a:lnSpc>
                <a:spcPct val="90000"/>
              </a:lnSpc>
              <a:spcBef>
                <a:spcPts val="1400"/>
              </a:spcBef>
              <a:spcAft>
                <a:spcPts val="0"/>
              </a:spcAft>
              <a:buSzPts val="2200"/>
              <a:buFont typeface="Courier New"/>
              <a:buChar char="o"/>
            </a:pPr>
            <a:r>
              <a:rPr lang="en-US"/>
              <a:t>Negative messages about talking</a:t>
            </a:r>
            <a:endParaRPr/>
          </a:p>
          <a:p>
            <a:pPr marL="91440" lvl="0" indent="-139700" algn="l" rtl="0">
              <a:lnSpc>
                <a:spcPct val="90000"/>
              </a:lnSpc>
              <a:spcBef>
                <a:spcPts val="1400"/>
              </a:spcBef>
              <a:spcAft>
                <a:spcPts val="0"/>
              </a:spcAft>
              <a:buSzPts val="2200"/>
              <a:buFont typeface="Courier New"/>
              <a:buChar char="o"/>
            </a:pPr>
            <a:r>
              <a:rPr lang="en-US"/>
              <a:t>Don't know the answers</a:t>
            </a:r>
            <a:endParaRPr/>
          </a:p>
        </p:txBody>
      </p:sp>
      <p:pic>
        <p:nvPicPr>
          <p:cNvPr id="208" name="Google Shape;208;p29"/>
          <p:cNvPicPr preferRelativeResize="0"/>
          <p:nvPr/>
        </p:nvPicPr>
        <p:blipFill>
          <a:blip r:embed="rId3">
            <a:alphaModFix/>
          </a:blip>
          <a:stretch>
            <a:fillRect/>
          </a:stretch>
        </p:blipFill>
        <p:spPr>
          <a:xfrm>
            <a:off x="6911800" y="2731325"/>
            <a:ext cx="3172025" cy="279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THIS SHOULD HELP US BECOME MORE COMFORTABLE TALKING ABOUT THE TOPIC.</a:t>
            </a:r>
            <a:endParaRPr/>
          </a:p>
        </p:txBody>
      </p:sp>
      <p:sp>
        <p:nvSpPr>
          <p:cNvPr id="214" name="Google Shape;214;p30"/>
          <p:cNvSpPr txBox="1">
            <a:spLocks noGrp="1"/>
          </p:cNvSpPr>
          <p:nvPr>
            <p:ph type="body" idx="1"/>
          </p:nvPr>
        </p:nvSpPr>
        <p:spPr>
          <a:xfrm>
            <a:off x="1024125" y="2899077"/>
            <a:ext cx="9720000" cy="3410400"/>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Char char=" "/>
            </a:pPr>
            <a:r>
              <a:rPr lang="en-US" sz="2800"/>
              <a:t>Now we will focus on the role of the parent, sexual development, tips for discussing this topic, and we'll take some time to practice. </a:t>
            </a:r>
            <a:endParaRPr/>
          </a:p>
        </p:txBody>
      </p:sp>
      <p:pic>
        <p:nvPicPr>
          <p:cNvPr id="215" name="Google Shape;215;p30"/>
          <p:cNvPicPr preferRelativeResize="0"/>
          <p:nvPr/>
        </p:nvPicPr>
        <p:blipFill>
          <a:blip r:embed="rId3">
            <a:alphaModFix/>
          </a:blip>
          <a:stretch>
            <a:fillRect/>
          </a:stretch>
        </p:blipFill>
        <p:spPr>
          <a:xfrm>
            <a:off x="3535688" y="3955225"/>
            <a:ext cx="4696950" cy="226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1024128" y="784608"/>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ROLE OF THE PARENT:</a:t>
            </a:r>
            <a:br>
              <a:rPr lang="en-US"/>
            </a:br>
            <a:endParaRPr/>
          </a:p>
        </p:txBody>
      </p:sp>
      <p:sp>
        <p:nvSpPr>
          <p:cNvPr id="221" name="Google Shape;221;p31"/>
          <p:cNvSpPr txBox="1">
            <a:spLocks noGrp="1"/>
          </p:cNvSpPr>
          <p:nvPr>
            <p:ph type="body" idx="1"/>
          </p:nvPr>
        </p:nvSpPr>
        <p:spPr>
          <a:xfrm>
            <a:off x="1024128" y="2126718"/>
            <a:ext cx="9720000" cy="4338600"/>
          </a:xfrm>
          <a:prstGeom prst="rect">
            <a:avLst/>
          </a:prstGeom>
          <a:noFill/>
          <a:ln>
            <a:noFill/>
          </a:ln>
        </p:spPr>
        <p:txBody>
          <a:bodyPr spcFirstLastPara="1" wrap="square" lIns="45700" tIns="45700" rIns="45700" bIns="45700" anchor="t" anchorCtr="0">
            <a:noAutofit/>
          </a:bodyPr>
          <a:lstStyle/>
          <a:p>
            <a:pPr marL="91440" lvl="0" indent="-177800" algn="l" rtl="0">
              <a:lnSpc>
                <a:spcPct val="80000"/>
              </a:lnSpc>
              <a:spcBef>
                <a:spcPts val="0"/>
              </a:spcBef>
              <a:spcAft>
                <a:spcPts val="0"/>
              </a:spcAft>
              <a:buSzPts val="2800"/>
              <a:buFont typeface="Noto Sans Symbols"/>
              <a:buChar char="❖"/>
            </a:pPr>
            <a:r>
              <a:rPr lang="en-US" sz="2800">
                <a:latin typeface="Calibri"/>
                <a:ea typeface="Calibri"/>
                <a:cs typeface="Calibri"/>
                <a:sym typeface="Calibri"/>
              </a:rPr>
              <a:t>Provide information </a:t>
            </a:r>
            <a:endParaRPr/>
          </a:p>
          <a:p>
            <a:pPr marL="0" lvl="0" indent="0" algn="l" rtl="0">
              <a:lnSpc>
                <a:spcPct val="80000"/>
              </a:lnSpc>
              <a:spcBef>
                <a:spcPts val="200"/>
              </a:spcBef>
              <a:spcAft>
                <a:spcPts val="0"/>
              </a:spcAft>
              <a:buSzPts val="2800"/>
              <a:buNone/>
            </a:pPr>
            <a:endParaRPr sz="2800">
              <a:latin typeface="Calibri"/>
              <a:ea typeface="Calibri"/>
              <a:cs typeface="Calibri"/>
              <a:sym typeface="Calibri"/>
            </a:endParaRPr>
          </a:p>
          <a:p>
            <a:pPr marL="91440" lvl="0" indent="-177800" algn="l" rtl="0">
              <a:lnSpc>
                <a:spcPct val="80000"/>
              </a:lnSpc>
              <a:spcBef>
                <a:spcPts val="200"/>
              </a:spcBef>
              <a:spcAft>
                <a:spcPts val="0"/>
              </a:spcAft>
              <a:buSzPts val="2800"/>
              <a:buFont typeface="Noto Sans Symbols"/>
              <a:buChar char="❖"/>
            </a:pPr>
            <a:r>
              <a:rPr lang="en-US" sz="2800">
                <a:latin typeface="Calibri"/>
                <a:ea typeface="Calibri"/>
                <a:cs typeface="Calibri"/>
                <a:sym typeface="Calibri"/>
              </a:rPr>
              <a:t>Listen</a:t>
            </a:r>
            <a:endParaRPr/>
          </a:p>
          <a:p>
            <a:pPr marL="0" lvl="0" indent="0" algn="l" rtl="0">
              <a:lnSpc>
                <a:spcPct val="80000"/>
              </a:lnSpc>
              <a:spcBef>
                <a:spcPts val="200"/>
              </a:spcBef>
              <a:spcAft>
                <a:spcPts val="0"/>
              </a:spcAft>
              <a:buSzPts val="2800"/>
              <a:buNone/>
            </a:pPr>
            <a:endParaRPr sz="2800">
              <a:latin typeface="Calibri"/>
              <a:ea typeface="Calibri"/>
              <a:cs typeface="Calibri"/>
              <a:sym typeface="Calibri"/>
            </a:endParaRPr>
          </a:p>
          <a:p>
            <a:pPr marL="91440" lvl="0" indent="-177800" algn="l" rtl="0">
              <a:lnSpc>
                <a:spcPct val="80000"/>
              </a:lnSpc>
              <a:spcBef>
                <a:spcPts val="200"/>
              </a:spcBef>
              <a:spcAft>
                <a:spcPts val="0"/>
              </a:spcAft>
              <a:buSzPts val="2800"/>
              <a:buFont typeface="Noto Sans Symbols"/>
              <a:buChar char="❖"/>
            </a:pPr>
            <a:r>
              <a:rPr lang="en-US" sz="2800">
                <a:latin typeface="Calibri"/>
                <a:ea typeface="Calibri"/>
                <a:cs typeface="Calibri"/>
                <a:sym typeface="Calibri"/>
              </a:rPr>
              <a:t>Model</a:t>
            </a:r>
            <a:endParaRPr/>
          </a:p>
          <a:p>
            <a:pPr marL="0" lvl="0" indent="0" algn="l" rtl="0">
              <a:lnSpc>
                <a:spcPct val="80000"/>
              </a:lnSpc>
              <a:spcBef>
                <a:spcPts val="200"/>
              </a:spcBef>
              <a:spcAft>
                <a:spcPts val="0"/>
              </a:spcAft>
              <a:buSzPts val="2800"/>
              <a:buNone/>
            </a:pPr>
            <a:endParaRPr sz="2800">
              <a:latin typeface="Calibri"/>
              <a:ea typeface="Calibri"/>
              <a:cs typeface="Calibri"/>
              <a:sym typeface="Calibri"/>
            </a:endParaRPr>
          </a:p>
          <a:p>
            <a:pPr marL="91440" lvl="0" indent="-177800" algn="l" rtl="0">
              <a:lnSpc>
                <a:spcPct val="80000"/>
              </a:lnSpc>
              <a:spcBef>
                <a:spcPts val="200"/>
              </a:spcBef>
              <a:spcAft>
                <a:spcPts val="0"/>
              </a:spcAft>
              <a:buSzPts val="2800"/>
              <a:buFont typeface="Noto Sans Symbols"/>
              <a:buChar char="❖"/>
            </a:pPr>
            <a:r>
              <a:rPr lang="en-US" sz="2800">
                <a:latin typeface="Calibri"/>
                <a:ea typeface="Calibri"/>
                <a:cs typeface="Calibri"/>
                <a:sym typeface="Calibri"/>
              </a:rPr>
              <a:t>Support</a:t>
            </a:r>
            <a:endParaRPr/>
          </a:p>
          <a:p>
            <a:pPr marL="0" lvl="0" indent="0" algn="l" rtl="0">
              <a:lnSpc>
                <a:spcPct val="80000"/>
              </a:lnSpc>
              <a:spcBef>
                <a:spcPts val="200"/>
              </a:spcBef>
              <a:spcAft>
                <a:spcPts val="0"/>
              </a:spcAft>
              <a:buSzPts val="2800"/>
              <a:buNone/>
            </a:pPr>
            <a:endParaRPr sz="2800">
              <a:latin typeface="Calibri"/>
              <a:ea typeface="Calibri"/>
              <a:cs typeface="Calibri"/>
              <a:sym typeface="Calibri"/>
            </a:endParaRPr>
          </a:p>
          <a:p>
            <a:pPr marL="91440" lvl="0" indent="-177800" algn="l" rtl="0">
              <a:lnSpc>
                <a:spcPct val="80000"/>
              </a:lnSpc>
              <a:spcBef>
                <a:spcPts val="200"/>
              </a:spcBef>
              <a:spcAft>
                <a:spcPts val="0"/>
              </a:spcAft>
              <a:buSzPts val="2800"/>
              <a:buFont typeface="Noto Sans Symbols"/>
              <a:buChar char="❖"/>
            </a:pPr>
            <a:r>
              <a:rPr lang="en-US" sz="2800">
                <a:latin typeface="Calibri"/>
                <a:ea typeface="Calibri"/>
                <a:cs typeface="Calibri"/>
                <a:sym typeface="Calibri"/>
              </a:rPr>
              <a:t>Answer questions honestly</a:t>
            </a:r>
            <a:endParaRPr/>
          </a:p>
          <a:p>
            <a:pPr marL="0" lvl="0" indent="0" algn="l" rtl="0">
              <a:lnSpc>
                <a:spcPct val="80000"/>
              </a:lnSpc>
              <a:spcBef>
                <a:spcPts val="200"/>
              </a:spcBef>
              <a:spcAft>
                <a:spcPts val="0"/>
              </a:spcAft>
              <a:buSzPts val="2800"/>
              <a:buNone/>
            </a:pPr>
            <a:endParaRPr sz="2800">
              <a:latin typeface="Calibri"/>
              <a:ea typeface="Calibri"/>
              <a:cs typeface="Calibri"/>
              <a:sym typeface="Calibri"/>
            </a:endParaRPr>
          </a:p>
          <a:p>
            <a:pPr marL="91440" lvl="0" indent="-177800" algn="l" rtl="0">
              <a:lnSpc>
                <a:spcPct val="80000"/>
              </a:lnSpc>
              <a:spcBef>
                <a:spcPts val="200"/>
              </a:spcBef>
              <a:spcAft>
                <a:spcPts val="0"/>
              </a:spcAft>
              <a:buSzPts val="2800"/>
              <a:buFont typeface="Noto Sans Symbols"/>
              <a:buChar char="❖"/>
            </a:pPr>
            <a:r>
              <a:rPr lang="en-US" sz="2800">
                <a:latin typeface="Calibri"/>
                <a:ea typeface="Calibri"/>
                <a:cs typeface="Calibri"/>
                <a:sym typeface="Calibri"/>
              </a:rPr>
              <a:t>Respond in a positive way about sexuality</a:t>
            </a:r>
            <a:endParaRPr/>
          </a:p>
          <a:p>
            <a:pPr marL="91440" lvl="0" indent="0" algn="l" rtl="0">
              <a:lnSpc>
                <a:spcPct val="80000"/>
              </a:lnSpc>
              <a:spcBef>
                <a:spcPts val="1400"/>
              </a:spcBef>
              <a:spcAft>
                <a:spcPts val="0"/>
              </a:spcAft>
              <a:buSzPts val="2200"/>
              <a:buFont typeface="Arial"/>
              <a:buNone/>
            </a:pPr>
            <a:endParaRPr/>
          </a:p>
        </p:txBody>
      </p:sp>
      <p:pic>
        <p:nvPicPr>
          <p:cNvPr id="222" name="Google Shape;222;p31"/>
          <p:cNvPicPr preferRelativeResize="0"/>
          <p:nvPr/>
        </p:nvPicPr>
        <p:blipFill>
          <a:blip r:embed="rId3">
            <a:alphaModFix/>
          </a:blip>
          <a:stretch>
            <a:fillRect/>
          </a:stretch>
        </p:blipFill>
        <p:spPr>
          <a:xfrm>
            <a:off x="7767078" y="2126728"/>
            <a:ext cx="3156700" cy="2100625"/>
          </a:xfrm>
          <a:prstGeom prst="rect">
            <a:avLst/>
          </a:prstGeom>
          <a:noFill/>
          <a:ln>
            <a:noFill/>
          </a:ln>
        </p:spPr>
      </p:pic>
      <p:pic>
        <p:nvPicPr>
          <p:cNvPr id="223" name="Google Shape;223;p31"/>
          <p:cNvPicPr preferRelativeResize="0"/>
          <p:nvPr/>
        </p:nvPicPr>
        <p:blipFill>
          <a:blip r:embed="rId4">
            <a:alphaModFix/>
          </a:blip>
          <a:stretch>
            <a:fillRect/>
          </a:stretch>
        </p:blipFill>
        <p:spPr>
          <a:xfrm>
            <a:off x="7767076" y="4429025"/>
            <a:ext cx="3156700" cy="17736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1024126" y="461639"/>
            <a:ext cx="6388728" cy="6152225"/>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Char char=" "/>
            </a:pPr>
            <a:r>
              <a:rPr lang="en-US" sz="2800"/>
              <a:t>In Nov. 2018 Leah and Denise completed the Assessment Based Certificate Program:  Sexuality and Developmental Disabilities; Becoming a Sexuality Educator and Trainer, a three-day, 22 hour training by ELEVAT</a:t>
            </a:r>
            <a:r>
              <a:rPr lang="en-US" sz="2800">
                <a:solidFill>
                  <a:srgbClr val="1C6294"/>
                </a:solidFill>
              </a:rPr>
              <a:t>US</a:t>
            </a:r>
            <a:endParaRPr sz="2800">
              <a:solidFill>
                <a:srgbClr val="1C6294"/>
              </a:solidFill>
            </a:endParaRPr>
          </a:p>
          <a:p>
            <a:pPr marL="91440" lvl="0" indent="-152400" algn="l" rtl="0">
              <a:lnSpc>
                <a:spcPct val="90000"/>
              </a:lnSpc>
              <a:spcBef>
                <a:spcPts val="1400"/>
              </a:spcBef>
              <a:spcAft>
                <a:spcPts val="0"/>
              </a:spcAft>
              <a:buSzPts val="2400"/>
              <a:buChar char=" "/>
            </a:pPr>
            <a:r>
              <a:rPr lang="en-US" sz="2400"/>
              <a:t>This training qualifies the participant to:</a:t>
            </a:r>
            <a:endParaRPr/>
          </a:p>
          <a:p>
            <a:pPr marL="91440" lvl="0" indent="-152400" algn="l" rtl="0">
              <a:lnSpc>
                <a:spcPct val="90000"/>
              </a:lnSpc>
              <a:spcBef>
                <a:spcPts val="1400"/>
              </a:spcBef>
              <a:spcAft>
                <a:spcPts val="0"/>
              </a:spcAft>
              <a:buSzPts val="2400"/>
              <a:buFont typeface="Courier New"/>
              <a:buChar char="o"/>
            </a:pPr>
            <a:r>
              <a:rPr lang="en-US" sz="2400"/>
              <a:t> Lead sexuality education series for people with developmental disabilities.</a:t>
            </a:r>
            <a:endParaRPr/>
          </a:p>
          <a:p>
            <a:pPr marL="91440" lvl="0" indent="-152400" algn="l" rtl="0">
              <a:lnSpc>
                <a:spcPct val="90000"/>
              </a:lnSpc>
              <a:spcBef>
                <a:spcPts val="1400"/>
              </a:spcBef>
              <a:spcAft>
                <a:spcPts val="0"/>
              </a:spcAft>
              <a:buSzPts val="2400"/>
              <a:buFont typeface="Courier New"/>
              <a:buChar char="o"/>
            </a:pPr>
            <a:r>
              <a:rPr lang="en-US" sz="2400"/>
              <a:t>Lead trainings for other agency staff on how to address sexuality one-on-one with people with developmental disabilities.</a:t>
            </a:r>
            <a:endParaRPr/>
          </a:p>
          <a:p>
            <a:pPr marL="91440" lvl="0" indent="-152400" algn="l" rtl="0">
              <a:lnSpc>
                <a:spcPct val="90000"/>
              </a:lnSpc>
              <a:spcBef>
                <a:spcPts val="1400"/>
              </a:spcBef>
              <a:spcAft>
                <a:spcPts val="0"/>
              </a:spcAft>
              <a:buSzPts val="2400"/>
              <a:buFont typeface="Courier New"/>
              <a:buChar char="o"/>
            </a:pPr>
            <a:r>
              <a:rPr lang="en-US" sz="2400"/>
              <a:t>Lead parent trainings on “How to Talk with your Kids with Developmental Disabilities about Sexuality.</a:t>
            </a:r>
            <a:endParaRPr/>
          </a:p>
        </p:txBody>
      </p:sp>
      <p:pic>
        <p:nvPicPr>
          <p:cNvPr id="101" name="Google Shape;101;p14"/>
          <p:cNvPicPr preferRelativeResize="0">
            <a:picLocks noGrp="1"/>
          </p:cNvPicPr>
          <p:nvPr>
            <p:ph type="body" idx="2"/>
          </p:nvPr>
        </p:nvPicPr>
        <p:blipFill rotWithShape="1">
          <a:blip r:embed="rId3">
            <a:alphaModFix/>
          </a:blip>
          <a:srcRect/>
          <a:stretch/>
        </p:blipFill>
        <p:spPr>
          <a:xfrm>
            <a:off x="7601201" y="840551"/>
            <a:ext cx="3552900" cy="4440900"/>
          </a:xfrm>
          <a:prstGeom prst="rect">
            <a:avLst/>
          </a:prstGeom>
          <a:noFill/>
          <a:ln>
            <a:noFill/>
          </a:ln>
        </p:spPr>
      </p:pic>
      <p:sp>
        <p:nvSpPr>
          <p:cNvPr id="102" name="Google Shape;102;p14"/>
          <p:cNvSpPr txBox="1"/>
          <p:nvPr/>
        </p:nvSpPr>
        <p:spPr>
          <a:xfrm>
            <a:off x="-2952500" y="716975"/>
            <a:ext cx="9779400" cy="1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pic>
        <p:nvPicPr>
          <p:cNvPr id="103" name="Google Shape;103;p14"/>
          <p:cNvPicPr preferRelativeResize="0"/>
          <p:nvPr/>
        </p:nvPicPr>
        <p:blipFill>
          <a:blip r:embed="rId4">
            <a:alphaModFix/>
          </a:blip>
          <a:stretch>
            <a:fillRect/>
          </a:stretch>
        </p:blipFill>
        <p:spPr>
          <a:xfrm>
            <a:off x="7686950" y="5281450"/>
            <a:ext cx="3381375" cy="1352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HUMAN SEXUAL DEVELOPMENT</a:t>
            </a:r>
            <a:endParaRPr/>
          </a:p>
        </p:txBody>
      </p:sp>
      <p:sp>
        <p:nvSpPr>
          <p:cNvPr id="229" name="Google Shape;229;p32"/>
          <p:cNvSpPr txBox="1">
            <a:spLocks noGrp="1"/>
          </p:cNvSpPr>
          <p:nvPr>
            <p:ph type="body" idx="1"/>
          </p:nvPr>
        </p:nvSpPr>
        <p:spPr>
          <a:xfrm>
            <a:off x="1024128" y="1775534"/>
            <a:ext cx="9720073" cy="4847208"/>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a:t>Development of Biological Sex</a:t>
            </a:r>
            <a:endParaRPr/>
          </a:p>
          <a:p>
            <a:pPr marL="91440" lvl="0" indent="-139700" algn="l" rtl="0">
              <a:lnSpc>
                <a:spcPct val="90000"/>
              </a:lnSpc>
              <a:spcBef>
                <a:spcPts val="1400"/>
              </a:spcBef>
              <a:spcAft>
                <a:spcPts val="0"/>
              </a:spcAft>
              <a:buSzPts val="2200"/>
              <a:buChar char=" "/>
            </a:pPr>
            <a:r>
              <a:rPr lang="en-US"/>
              <a:t>Gender Assignment</a:t>
            </a:r>
            <a:endParaRPr/>
          </a:p>
          <a:p>
            <a:pPr marL="91440" lvl="0" indent="-139700" algn="l" rtl="0">
              <a:lnSpc>
                <a:spcPct val="90000"/>
              </a:lnSpc>
              <a:spcBef>
                <a:spcPts val="1400"/>
              </a:spcBef>
              <a:spcAft>
                <a:spcPts val="0"/>
              </a:spcAft>
              <a:buSzPts val="2200"/>
              <a:buChar char=" "/>
            </a:pPr>
            <a:r>
              <a:rPr lang="en-US"/>
              <a:t>Development of Gender Identity &amp; Societal Gender Role </a:t>
            </a:r>
            <a:endParaRPr/>
          </a:p>
          <a:p>
            <a:pPr marL="91440" lvl="0" indent="-139700" algn="l" rtl="0">
              <a:lnSpc>
                <a:spcPct val="90000"/>
              </a:lnSpc>
              <a:spcBef>
                <a:spcPts val="1400"/>
              </a:spcBef>
              <a:spcAft>
                <a:spcPts val="0"/>
              </a:spcAft>
              <a:buSzPts val="2200"/>
              <a:buChar char=" "/>
            </a:pPr>
            <a:r>
              <a:rPr lang="en-US"/>
              <a:t>Development of Values and Attitudes About Sexuality </a:t>
            </a:r>
            <a:endParaRPr/>
          </a:p>
          <a:p>
            <a:pPr marL="91440" lvl="0" indent="-139700" algn="l" rtl="0">
              <a:lnSpc>
                <a:spcPct val="90000"/>
              </a:lnSpc>
              <a:spcBef>
                <a:spcPts val="1400"/>
              </a:spcBef>
              <a:spcAft>
                <a:spcPts val="0"/>
              </a:spcAft>
              <a:buSzPts val="2200"/>
              <a:buChar char=" "/>
            </a:pPr>
            <a:r>
              <a:rPr lang="en-US"/>
              <a:t>Physical and Emotional Changes of Puberty </a:t>
            </a:r>
            <a:endParaRPr/>
          </a:p>
          <a:p>
            <a:pPr marL="91440" lvl="0" indent="-139700" algn="l" rtl="0">
              <a:lnSpc>
                <a:spcPct val="90000"/>
              </a:lnSpc>
              <a:spcBef>
                <a:spcPts val="1400"/>
              </a:spcBef>
              <a:spcAft>
                <a:spcPts val="0"/>
              </a:spcAft>
              <a:buSzPts val="2200"/>
              <a:buChar char=" "/>
            </a:pPr>
            <a:r>
              <a:rPr lang="en-US"/>
              <a:t>Development of Sexual Orientation </a:t>
            </a:r>
            <a:endParaRPr/>
          </a:p>
          <a:p>
            <a:pPr marL="265176" lvl="1" indent="-137159" algn="l" rtl="0">
              <a:lnSpc>
                <a:spcPct val="90000"/>
              </a:lnSpc>
              <a:spcBef>
                <a:spcPts val="400"/>
              </a:spcBef>
              <a:spcAft>
                <a:spcPts val="0"/>
              </a:spcAft>
              <a:buSzPts val="1800"/>
              <a:buChar char="🢝"/>
            </a:pPr>
            <a:r>
              <a:rPr lang="en-US"/>
              <a:t>Affectional Attraction/ Romantic Attraction/  Erotic Attraction </a:t>
            </a:r>
            <a:endParaRPr/>
          </a:p>
          <a:p>
            <a:pPr marL="128016" lvl="1" indent="0" algn="l" rtl="0">
              <a:lnSpc>
                <a:spcPct val="90000"/>
              </a:lnSpc>
              <a:spcBef>
                <a:spcPts val="600"/>
              </a:spcBef>
              <a:spcAft>
                <a:spcPts val="0"/>
              </a:spcAft>
              <a:buSzPts val="2400"/>
              <a:buNone/>
            </a:pPr>
            <a:r>
              <a:rPr lang="en-US" sz="2400"/>
              <a:t>Development of Sexual Behavior</a:t>
            </a:r>
            <a:endParaRPr/>
          </a:p>
          <a:p>
            <a:pPr marL="128016" lvl="1" indent="0" algn="l" rtl="0">
              <a:lnSpc>
                <a:spcPct val="90000"/>
              </a:lnSpc>
              <a:spcBef>
                <a:spcPts val="600"/>
              </a:spcBef>
              <a:spcAft>
                <a:spcPts val="0"/>
              </a:spcAft>
              <a:buSzPts val="2400"/>
              <a:buNone/>
            </a:pPr>
            <a:r>
              <a:rPr lang="en-US" sz="2400"/>
              <a:t>Development of Sexual Identity</a:t>
            </a:r>
            <a:endParaRPr/>
          </a:p>
          <a:p>
            <a:pPr marL="128016" lvl="1" indent="0" algn="l" rtl="0">
              <a:lnSpc>
                <a:spcPct val="90000"/>
              </a:lnSpc>
              <a:spcBef>
                <a:spcPts val="600"/>
              </a:spcBef>
              <a:spcAft>
                <a:spcPts val="0"/>
              </a:spcAft>
              <a:buSzPts val="2400"/>
              <a:buNone/>
            </a:pPr>
            <a:r>
              <a:rPr lang="en-US" sz="2400"/>
              <a:t>Development of Sexual Knowledge</a:t>
            </a:r>
            <a:endParaRPr/>
          </a:p>
          <a:p>
            <a:pPr marL="128016" lvl="1" indent="0" algn="l" rtl="0">
              <a:lnSpc>
                <a:spcPct val="90000"/>
              </a:lnSpc>
              <a:spcBef>
                <a:spcPts val="600"/>
              </a:spcBef>
              <a:spcAft>
                <a:spcPts val="0"/>
              </a:spcAft>
              <a:buSzPts val="2400"/>
              <a:buNone/>
            </a:pPr>
            <a:r>
              <a:rPr lang="en-US" sz="2400"/>
              <a:t>Development of Sexual Skill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SEXUAL INTERESTS AND CONCERNS</a:t>
            </a:r>
            <a:endParaRPr/>
          </a:p>
        </p:txBody>
      </p:sp>
      <p:sp>
        <p:nvSpPr>
          <p:cNvPr id="235" name="Google Shape;235;p3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b="1">
                <a:solidFill>
                  <a:srgbClr val="124163"/>
                </a:solidFill>
              </a:rPr>
              <a:t>SEXUAL INTERESTS AND CONCERNS OF YOUNG: </a:t>
            </a:r>
            <a:endParaRPr/>
          </a:p>
          <a:p>
            <a:pPr marL="91440" lvl="0" indent="-139700" algn="l" rtl="0">
              <a:lnSpc>
                <a:spcPct val="90000"/>
              </a:lnSpc>
              <a:spcBef>
                <a:spcPts val="1400"/>
              </a:spcBef>
              <a:spcAft>
                <a:spcPts val="0"/>
              </a:spcAft>
              <a:buSzPts val="2200"/>
              <a:buFont typeface="Arial"/>
              <a:buChar char="•"/>
            </a:pPr>
            <a:r>
              <a:rPr lang="en-US"/>
              <a:t>Body parts and functions </a:t>
            </a:r>
            <a:endParaRPr/>
          </a:p>
          <a:p>
            <a:pPr marL="91440" lvl="0" indent="-139700" algn="l" rtl="0">
              <a:lnSpc>
                <a:spcPct val="90000"/>
              </a:lnSpc>
              <a:spcBef>
                <a:spcPts val="1400"/>
              </a:spcBef>
              <a:spcAft>
                <a:spcPts val="0"/>
              </a:spcAft>
              <a:buSzPts val="2200"/>
              <a:buFont typeface="Arial"/>
              <a:buChar char="•"/>
            </a:pPr>
            <a:r>
              <a:rPr lang="en-US"/>
              <a:t>Genital touching, Sex play </a:t>
            </a:r>
            <a:endParaRPr/>
          </a:p>
          <a:p>
            <a:pPr marL="91440" lvl="0" indent="-139700" algn="l" rtl="0">
              <a:lnSpc>
                <a:spcPct val="90000"/>
              </a:lnSpc>
              <a:spcBef>
                <a:spcPts val="1400"/>
              </a:spcBef>
              <a:spcAft>
                <a:spcPts val="0"/>
              </a:spcAft>
              <a:buSzPts val="2200"/>
              <a:buFont typeface="Arial"/>
              <a:buChar char="•"/>
            </a:pPr>
            <a:r>
              <a:rPr lang="en-US"/>
              <a:t>Reproduction: “Where did I come from?” </a:t>
            </a:r>
            <a:endParaRPr/>
          </a:p>
          <a:p>
            <a:pPr marL="91440" lvl="0" indent="-139700" algn="l" rtl="0">
              <a:lnSpc>
                <a:spcPct val="90000"/>
              </a:lnSpc>
              <a:spcBef>
                <a:spcPts val="1400"/>
              </a:spcBef>
              <a:spcAft>
                <a:spcPts val="0"/>
              </a:spcAft>
              <a:buSzPts val="2200"/>
              <a:buFont typeface="Arial"/>
              <a:buChar char="•"/>
            </a:pPr>
            <a:r>
              <a:rPr lang="en-US"/>
              <a:t>Roles as male/female </a:t>
            </a:r>
            <a:endParaRPr/>
          </a:p>
          <a:p>
            <a:pPr marL="91440" lvl="0" indent="-139700" algn="l" rtl="0">
              <a:lnSpc>
                <a:spcPct val="90000"/>
              </a:lnSpc>
              <a:spcBef>
                <a:spcPts val="1400"/>
              </a:spcBef>
              <a:spcAft>
                <a:spcPts val="0"/>
              </a:spcAft>
              <a:buSzPts val="2200"/>
              <a:buFont typeface="Arial"/>
              <a:buChar char="•"/>
            </a:pPr>
            <a:r>
              <a:rPr lang="en-US"/>
              <a:t>Body image </a:t>
            </a:r>
            <a:endParaRPr/>
          </a:p>
          <a:p>
            <a:pPr marL="91440" lvl="0" indent="-139700" algn="l" rtl="0">
              <a:lnSpc>
                <a:spcPct val="90000"/>
              </a:lnSpc>
              <a:spcBef>
                <a:spcPts val="1400"/>
              </a:spcBef>
              <a:spcAft>
                <a:spcPts val="0"/>
              </a:spcAft>
              <a:buSzPts val="2200"/>
              <a:buFont typeface="Arial"/>
              <a:buChar char="•"/>
            </a:pPr>
            <a:r>
              <a:rPr lang="en-US"/>
              <a:t>Need for privacy increases </a:t>
            </a:r>
            <a:endParaRPr/>
          </a:p>
        </p:txBody>
      </p:sp>
      <p:pic>
        <p:nvPicPr>
          <p:cNvPr id="236" name="Google Shape;236;p33"/>
          <p:cNvPicPr preferRelativeResize="0"/>
          <p:nvPr/>
        </p:nvPicPr>
        <p:blipFill rotWithShape="1">
          <a:blip r:embed="rId3">
            <a:alphaModFix/>
          </a:blip>
          <a:srcRect/>
          <a:stretch/>
        </p:blipFill>
        <p:spPr>
          <a:xfrm>
            <a:off x="7986049" y="1785750"/>
            <a:ext cx="2873550" cy="1890250"/>
          </a:xfrm>
          <a:prstGeom prst="rect">
            <a:avLst/>
          </a:prstGeom>
          <a:noFill/>
          <a:ln>
            <a:noFill/>
          </a:ln>
        </p:spPr>
      </p:pic>
      <p:pic>
        <p:nvPicPr>
          <p:cNvPr id="237" name="Google Shape;237;p33"/>
          <p:cNvPicPr preferRelativeResize="0"/>
          <p:nvPr/>
        </p:nvPicPr>
        <p:blipFill rotWithShape="1">
          <a:blip r:embed="rId4">
            <a:alphaModFix/>
          </a:blip>
          <a:srcRect/>
          <a:stretch/>
        </p:blipFill>
        <p:spPr>
          <a:xfrm>
            <a:off x="7132899" y="3766675"/>
            <a:ext cx="3838026" cy="2542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024125" y="585225"/>
            <a:ext cx="10986300" cy="1499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SEXUAL INTERESTS AND CONCERNS (CONT.)</a:t>
            </a:r>
            <a:endParaRPr/>
          </a:p>
        </p:txBody>
      </p:sp>
      <p:sp>
        <p:nvSpPr>
          <p:cNvPr id="243" name="Google Shape;243;p34"/>
          <p:cNvSpPr txBox="1">
            <a:spLocks noGrp="1"/>
          </p:cNvSpPr>
          <p:nvPr>
            <p:ph type="body" idx="1"/>
          </p:nvPr>
        </p:nvSpPr>
        <p:spPr>
          <a:xfrm>
            <a:off x="1024127" y="2084934"/>
            <a:ext cx="7942200" cy="612600"/>
          </a:xfrm>
          <a:prstGeom prst="rect">
            <a:avLst/>
          </a:prstGeom>
          <a:noFill/>
          <a:ln>
            <a:noFill/>
          </a:ln>
        </p:spPr>
        <p:txBody>
          <a:bodyPr spcFirstLastPara="1" wrap="square" lIns="137150" tIns="45700" rIns="137150" bIns="45700" anchor="ctr" anchorCtr="0">
            <a:noAutofit/>
          </a:bodyPr>
          <a:lstStyle/>
          <a:p>
            <a:pPr marL="0" lvl="0" indent="0" algn="l" rtl="0">
              <a:lnSpc>
                <a:spcPct val="90000"/>
              </a:lnSpc>
              <a:spcBef>
                <a:spcPts val="0"/>
              </a:spcBef>
              <a:spcAft>
                <a:spcPts val="0"/>
              </a:spcAft>
              <a:buSzPts val="2300"/>
              <a:buNone/>
            </a:pPr>
            <a:r>
              <a:rPr lang="en-US" b="1">
                <a:solidFill>
                  <a:srgbClr val="124163"/>
                </a:solidFill>
              </a:rPr>
              <a:t>SEXUAL INTERESTS AND CONCERNS OF ADOLESCENTS: </a:t>
            </a:r>
            <a:endParaRPr/>
          </a:p>
          <a:p>
            <a:pPr marL="0" lvl="0" indent="0" algn="l" rtl="0">
              <a:lnSpc>
                <a:spcPct val="90000"/>
              </a:lnSpc>
              <a:spcBef>
                <a:spcPts val="0"/>
              </a:spcBef>
              <a:spcAft>
                <a:spcPts val="0"/>
              </a:spcAft>
              <a:buSzPts val="2300"/>
              <a:buNone/>
            </a:pPr>
            <a:endParaRPr/>
          </a:p>
        </p:txBody>
      </p:sp>
      <p:sp>
        <p:nvSpPr>
          <p:cNvPr id="244" name="Google Shape;244;p34"/>
          <p:cNvSpPr txBox="1">
            <a:spLocks noGrp="1"/>
          </p:cNvSpPr>
          <p:nvPr>
            <p:ph type="body" idx="2"/>
          </p:nvPr>
        </p:nvSpPr>
        <p:spPr>
          <a:xfrm>
            <a:off x="1024128" y="2521967"/>
            <a:ext cx="4755000" cy="424350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Arial"/>
              <a:buChar char="•"/>
            </a:pPr>
            <a:r>
              <a:rPr lang="en-US"/>
              <a:t>Physical changes of puberty </a:t>
            </a:r>
            <a:endParaRPr/>
          </a:p>
          <a:p>
            <a:pPr marL="91440" lvl="0" indent="-139700" algn="l" rtl="0">
              <a:lnSpc>
                <a:spcPct val="90000"/>
              </a:lnSpc>
              <a:spcBef>
                <a:spcPts val="1400"/>
              </a:spcBef>
              <a:spcAft>
                <a:spcPts val="0"/>
              </a:spcAft>
              <a:buSzPts val="2200"/>
              <a:buFont typeface="Arial"/>
              <a:buChar char="•"/>
            </a:pPr>
            <a:r>
              <a:rPr lang="en-US"/>
              <a:t>Hygiene: pimples and body odor </a:t>
            </a:r>
            <a:endParaRPr/>
          </a:p>
          <a:p>
            <a:pPr marL="91440" lvl="0" indent="-139700" algn="l" rtl="0">
              <a:lnSpc>
                <a:spcPct val="90000"/>
              </a:lnSpc>
              <a:spcBef>
                <a:spcPts val="1400"/>
              </a:spcBef>
              <a:spcAft>
                <a:spcPts val="0"/>
              </a:spcAft>
              <a:buSzPts val="2200"/>
              <a:buFont typeface="Arial"/>
              <a:buChar char="•"/>
            </a:pPr>
            <a:r>
              <a:rPr lang="en-US"/>
              <a:t>Friendships </a:t>
            </a:r>
            <a:endParaRPr/>
          </a:p>
          <a:p>
            <a:pPr marL="91440" lvl="0" indent="-139700" algn="l" rtl="0">
              <a:lnSpc>
                <a:spcPct val="90000"/>
              </a:lnSpc>
              <a:spcBef>
                <a:spcPts val="1400"/>
              </a:spcBef>
              <a:spcAft>
                <a:spcPts val="0"/>
              </a:spcAft>
              <a:buSzPts val="2200"/>
              <a:buFont typeface="Arial"/>
              <a:buChar char="•"/>
            </a:pPr>
            <a:r>
              <a:rPr lang="en-US"/>
              <a:t>Reproduction, Pregnancy, Birth, Pregnancy </a:t>
            </a:r>
            <a:endParaRPr/>
          </a:p>
          <a:p>
            <a:pPr marL="91440" lvl="0" indent="-139700" algn="l" rtl="0">
              <a:lnSpc>
                <a:spcPct val="90000"/>
              </a:lnSpc>
              <a:spcBef>
                <a:spcPts val="1400"/>
              </a:spcBef>
              <a:spcAft>
                <a:spcPts val="0"/>
              </a:spcAft>
              <a:buSzPts val="2200"/>
              <a:buFont typeface="Arial"/>
              <a:buChar char="•"/>
            </a:pPr>
            <a:r>
              <a:rPr lang="en-US"/>
              <a:t>Options Sexual Expression </a:t>
            </a:r>
            <a:endParaRPr/>
          </a:p>
          <a:p>
            <a:pPr marL="91440" lvl="0" indent="-139700" algn="l" rtl="0">
              <a:lnSpc>
                <a:spcPct val="90000"/>
              </a:lnSpc>
              <a:spcBef>
                <a:spcPts val="1400"/>
              </a:spcBef>
              <a:spcAft>
                <a:spcPts val="0"/>
              </a:spcAft>
              <a:buSzPts val="2200"/>
              <a:buFont typeface="Arial"/>
              <a:buChar char="•"/>
            </a:pPr>
            <a:r>
              <a:rPr lang="en-US"/>
              <a:t>Contraception and Sexually Transmitted Infections </a:t>
            </a:r>
            <a:endParaRPr/>
          </a:p>
          <a:p>
            <a:pPr marL="91440" lvl="0" indent="0" algn="l" rtl="0">
              <a:lnSpc>
                <a:spcPct val="90000"/>
              </a:lnSpc>
              <a:spcBef>
                <a:spcPts val="1400"/>
              </a:spcBef>
              <a:spcAft>
                <a:spcPts val="0"/>
              </a:spcAft>
              <a:buSzPts val="2200"/>
              <a:buNone/>
            </a:pPr>
            <a:endParaRPr/>
          </a:p>
        </p:txBody>
      </p:sp>
      <p:sp>
        <p:nvSpPr>
          <p:cNvPr id="245" name="Google Shape;245;p34"/>
          <p:cNvSpPr txBox="1">
            <a:spLocks noGrp="1"/>
          </p:cNvSpPr>
          <p:nvPr>
            <p:ph type="body" idx="4"/>
          </p:nvPr>
        </p:nvSpPr>
        <p:spPr>
          <a:xfrm>
            <a:off x="5989320" y="2521954"/>
            <a:ext cx="4755000" cy="424350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Arial"/>
              <a:buChar char="•"/>
            </a:pPr>
            <a:r>
              <a:rPr lang="en-US"/>
              <a:t>Sexual feelings </a:t>
            </a:r>
            <a:endParaRPr/>
          </a:p>
          <a:p>
            <a:pPr marL="91440" lvl="0" indent="-139700" algn="l" rtl="0">
              <a:lnSpc>
                <a:spcPct val="90000"/>
              </a:lnSpc>
              <a:spcBef>
                <a:spcPts val="1400"/>
              </a:spcBef>
              <a:spcAft>
                <a:spcPts val="0"/>
              </a:spcAft>
              <a:buSzPts val="2200"/>
              <a:buFont typeface="Arial"/>
              <a:buChar char="•"/>
            </a:pPr>
            <a:r>
              <a:rPr lang="en-US"/>
              <a:t>Masturbation </a:t>
            </a:r>
            <a:endParaRPr/>
          </a:p>
          <a:p>
            <a:pPr marL="91440" lvl="0" indent="-139700" algn="l" rtl="0">
              <a:lnSpc>
                <a:spcPct val="90000"/>
              </a:lnSpc>
              <a:spcBef>
                <a:spcPts val="1400"/>
              </a:spcBef>
              <a:spcAft>
                <a:spcPts val="0"/>
              </a:spcAft>
              <a:buSzPts val="2200"/>
              <a:buFont typeface="Arial"/>
              <a:buChar char="•"/>
            </a:pPr>
            <a:r>
              <a:rPr lang="en-US"/>
              <a:t>Sexual Orientation </a:t>
            </a:r>
            <a:endParaRPr/>
          </a:p>
          <a:p>
            <a:pPr marL="91440" lvl="0" indent="-139700" algn="l" rtl="0">
              <a:lnSpc>
                <a:spcPct val="90000"/>
              </a:lnSpc>
              <a:spcBef>
                <a:spcPts val="1400"/>
              </a:spcBef>
              <a:spcAft>
                <a:spcPts val="0"/>
              </a:spcAft>
              <a:buSzPts val="2200"/>
              <a:buFont typeface="Arial"/>
              <a:buChar char="•"/>
            </a:pPr>
            <a:r>
              <a:rPr lang="en-US"/>
              <a:t>Gender Identity  </a:t>
            </a:r>
            <a:endParaRPr/>
          </a:p>
          <a:p>
            <a:pPr marL="91440" lvl="0" indent="-139700" algn="l" rtl="0">
              <a:lnSpc>
                <a:spcPct val="90000"/>
              </a:lnSpc>
              <a:spcBef>
                <a:spcPts val="1400"/>
              </a:spcBef>
              <a:spcAft>
                <a:spcPts val="0"/>
              </a:spcAft>
              <a:buSzPts val="2200"/>
              <a:buFont typeface="Arial"/>
              <a:buChar char="•"/>
            </a:pPr>
            <a:r>
              <a:rPr lang="en-US"/>
              <a:t>Body Image </a:t>
            </a:r>
            <a:endParaRPr/>
          </a:p>
          <a:p>
            <a:pPr marL="91440" lvl="0" indent="-139700" algn="l" rtl="0">
              <a:lnSpc>
                <a:spcPct val="90000"/>
              </a:lnSpc>
              <a:spcBef>
                <a:spcPts val="1400"/>
              </a:spcBef>
              <a:spcAft>
                <a:spcPts val="0"/>
              </a:spcAft>
              <a:buSzPts val="2200"/>
              <a:buFont typeface="Arial"/>
              <a:buChar char="•"/>
            </a:pPr>
            <a:r>
              <a:rPr lang="en-US"/>
              <a:t>Establishing and maintaining intimate relationships: Ways of expressing affection/ How to communicate with their partner/ Deciding about having sex </a:t>
            </a:r>
            <a:endParaRPr/>
          </a:p>
          <a:p>
            <a:pPr marL="91440" lvl="0" indent="-139700" algn="l" rtl="0">
              <a:lnSpc>
                <a:spcPct val="90000"/>
              </a:lnSpc>
              <a:spcBef>
                <a:spcPts val="1400"/>
              </a:spcBef>
              <a:spcAft>
                <a:spcPts val="0"/>
              </a:spcAft>
              <a:buSzPts val="2200"/>
              <a:buFont typeface="Arial"/>
              <a:buChar char="•"/>
            </a:pPr>
            <a:r>
              <a:rPr lang="en-US"/>
              <a:t>Breaking Up </a:t>
            </a:r>
            <a:endParaRPr/>
          </a:p>
          <a:p>
            <a:pPr marL="91440" lvl="0" indent="0" algn="l" rtl="0">
              <a:lnSpc>
                <a:spcPct val="90000"/>
              </a:lnSpc>
              <a:spcBef>
                <a:spcPts val="1400"/>
              </a:spcBef>
              <a:spcAft>
                <a:spcPts val="0"/>
              </a:spcAft>
              <a:buSzPts val="2200"/>
              <a:buNone/>
            </a:pPr>
            <a:endParaRPr/>
          </a:p>
        </p:txBody>
      </p:sp>
      <p:pic>
        <p:nvPicPr>
          <p:cNvPr id="246" name="Google Shape;246;p34"/>
          <p:cNvPicPr preferRelativeResize="0"/>
          <p:nvPr/>
        </p:nvPicPr>
        <p:blipFill rotWithShape="1">
          <a:blip r:embed="rId3">
            <a:alphaModFix/>
          </a:blip>
          <a:srcRect/>
          <a:stretch/>
        </p:blipFill>
        <p:spPr>
          <a:xfrm>
            <a:off x="8377857" y="1775534"/>
            <a:ext cx="3440497" cy="22948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1024125" y="417950"/>
            <a:ext cx="10474200" cy="1499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SEXUAL INTERESTS AND CONCERNS (CONT.)</a:t>
            </a:r>
            <a:endParaRPr/>
          </a:p>
        </p:txBody>
      </p:sp>
      <p:sp>
        <p:nvSpPr>
          <p:cNvPr id="252" name="Google Shape;252;p35"/>
          <p:cNvSpPr txBox="1">
            <a:spLocks noGrp="1"/>
          </p:cNvSpPr>
          <p:nvPr>
            <p:ph type="body" idx="1"/>
          </p:nvPr>
        </p:nvSpPr>
        <p:spPr>
          <a:xfrm>
            <a:off x="1024125" y="2246176"/>
            <a:ext cx="9720000" cy="406320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Arial"/>
              <a:buChar char="•"/>
            </a:pPr>
            <a:r>
              <a:rPr lang="en-US"/>
              <a:t>Pregnancy, Birth </a:t>
            </a:r>
            <a:endParaRPr/>
          </a:p>
          <a:p>
            <a:pPr marL="91440" lvl="0" indent="-139700" algn="l" rtl="0">
              <a:lnSpc>
                <a:spcPct val="90000"/>
              </a:lnSpc>
              <a:spcBef>
                <a:spcPts val="1400"/>
              </a:spcBef>
              <a:spcAft>
                <a:spcPts val="0"/>
              </a:spcAft>
              <a:buSzPts val="2200"/>
              <a:buFont typeface="Arial"/>
              <a:buChar char="•"/>
            </a:pPr>
            <a:r>
              <a:rPr lang="en-US"/>
              <a:t>Parenting Contraception, Sexually Transmitted Infections</a:t>
            </a:r>
            <a:endParaRPr/>
          </a:p>
          <a:p>
            <a:pPr marL="91440" lvl="0" indent="-139700" algn="l" rtl="0">
              <a:lnSpc>
                <a:spcPct val="90000"/>
              </a:lnSpc>
              <a:spcBef>
                <a:spcPts val="1400"/>
              </a:spcBef>
              <a:spcAft>
                <a:spcPts val="0"/>
              </a:spcAft>
              <a:buSzPts val="2200"/>
              <a:buFont typeface="Arial"/>
              <a:buChar char="•"/>
            </a:pPr>
            <a:r>
              <a:rPr lang="en-US"/>
              <a:t> Masturbation </a:t>
            </a:r>
            <a:endParaRPr/>
          </a:p>
          <a:p>
            <a:pPr marL="91440" lvl="0" indent="-139700" algn="l" rtl="0">
              <a:lnSpc>
                <a:spcPct val="90000"/>
              </a:lnSpc>
              <a:spcBef>
                <a:spcPts val="1400"/>
              </a:spcBef>
              <a:spcAft>
                <a:spcPts val="0"/>
              </a:spcAft>
              <a:buSzPts val="2200"/>
              <a:buFont typeface="Arial"/>
              <a:buChar char="•"/>
            </a:pPr>
            <a:r>
              <a:rPr lang="en-US"/>
              <a:t>Sexual Orientation, Gender Identity </a:t>
            </a:r>
            <a:endParaRPr/>
          </a:p>
          <a:p>
            <a:pPr marL="91440" lvl="0" indent="-139700" algn="l" rtl="0">
              <a:lnSpc>
                <a:spcPct val="90000"/>
              </a:lnSpc>
              <a:spcBef>
                <a:spcPts val="1400"/>
              </a:spcBef>
              <a:spcAft>
                <a:spcPts val="0"/>
              </a:spcAft>
              <a:buSzPts val="2200"/>
              <a:buFont typeface="Arial"/>
              <a:buChar char="•"/>
            </a:pPr>
            <a:r>
              <a:rPr lang="en-US"/>
              <a:t>Establishing and maintaining intimate relationships </a:t>
            </a:r>
            <a:endParaRPr/>
          </a:p>
          <a:p>
            <a:pPr marL="91440" lvl="0" indent="-139700" algn="l" rtl="0">
              <a:lnSpc>
                <a:spcPct val="90000"/>
              </a:lnSpc>
              <a:spcBef>
                <a:spcPts val="1400"/>
              </a:spcBef>
              <a:spcAft>
                <a:spcPts val="0"/>
              </a:spcAft>
              <a:buSzPts val="2200"/>
              <a:buFont typeface="Arial"/>
              <a:buChar char="•"/>
            </a:pPr>
            <a:r>
              <a:rPr lang="en-US"/>
              <a:t>Separation/Divorce </a:t>
            </a:r>
            <a:endParaRPr/>
          </a:p>
          <a:p>
            <a:pPr marL="91440" lvl="0" indent="-139700" algn="l" rtl="0">
              <a:lnSpc>
                <a:spcPct val="90000"/>
              </a:lnSpc>
              <a:spcBef>
                <a:spcPts val="1400"/>
              </a:spcBef>
              <a:spcAft>
                <a:spcPts val="0"/>
              </a:spcAft>
              <a:buSzPts val="2200"/>
              <a:buFont typeface="Arial"/>
              <a:buChar char="•"/>
            </a:pPr>
            <a:r>
              <a:rPr lang="en-US"/>
              <a:t>Body Image </a:t>
            </a:r>
            <a:endParaRPr/>
          </a:p>
          <a:p>
            <a:pPr marL="91440" lvl="0" indent="-139700" algn="l" rtl="0">
              <a:lnSpc>
                <a:spcPct val="90000"/>
              </a:lnSpc>
              <a:spcBef>
                <a:spcPts val="1400"/>
              </a:spcBef>
              <a:spcAft>
                <a:spcPts val="0"/>
              </a:spcAft>
              <a:buSzPts val="2200"/>
              <a:buFont typeface="Arial"/>
              <a:buChar char="•"/>
            </a:pPr>
            <a:r>
              <a:rPr lang="en-US"/>
              <a:t>Menopause </a:t>
            </a:r>
            <a:endParaRPr/>
          </a:p>
          <a:p>
            <a:pPr marL="91440" lvl="0" indent="-139700" algn="l" rtl="0">
              <a:lnSpc>
                <a:spcPct val="90000"/>
              </a:lnSpc>
              <a:spcBef>
                <a:spcPts val="1400"/>
              </a:spcBef>
              <a:spcAft>
                <a:spcPts val="0"/>
              </a:spcAft>
              <a:buSzPts val="2200"/>
              <a:buFont typeface="Arial"/>
              <a:buChar char="•"/>
            </a:pPr>
            <a:r>
              <a:rPr lang="en-US"/>
              <a:t>Changes in sexual functioning </a:t>
            </a:r>
            <a:endParaRPr/>
          </a:p>
        </p:txBody>
      </p:sp>
      <p:pic>
        <p:nvPicPr>
          <p:cNvPr id="253" name="Google Shape;253;p35"/>
          <p:cNvPicPr preferRelativeResize="0"/>
          <p:nvPr/>
        </p:nvPicPr>
        <p:blipFill rotWithShape="1">
          <a:blip r:embed="rId3">
            <a:alphaModFix/>
          </a:blip>
          <a:srcRect/>
          <a:stretch/>
        </p:blipFill>
        <p:spPr>
          <a:xfrm>
            <a:off x="8197692" y="1917577"/>
            <a:ext cx="2711977" cy="4063174"/>
          </a:xfrm>
          <a:prstGeom prst="rect">
            <a:avLst/>
          </a:prstGeom>
          <a:noFill/>
          <a:ln>
            <a:noFill/>
          </a:ln>
        </p:spPr>
      </p:pic>
      <p:sp>
        <p:nvSpPr>
          <p:cNvPr id="254" name="Google Shape;254;p35"/>
          <p:cNvSpPr txBox="1"/>
          <p:nvPr/>
        </p:nvSpPr>
        <p:spPr>
          <a:xfrm>
            <a:off x="1024127" y="1761697"/>
            <a:ext cx="7942200" cy="612600"/>
          </a:xfrm>
          <a:prstGeom prst="rect">
            <a:avLst/>
          </a:prstGeom>
          <a:noFill/>
          <a:ln>
            <a:noFill/>
          </a:ln>
        </p:spPr>
        <p:txBody>
          <a:bodyPr spcFirstLastPara="1" wrap="square" lIns="45700" tIns="45700" rIns="45700" bIns="45700" anchor="t" anchorCtr="0">
            <a:noAutofit/>
          </a:bodyPr>
          <a:lstStyle/>
          <a:p>
            <a:pPr marL="91440" marR="0" lvl="0" indent="-139700" algn="l" rtl="0">
              <a:lnSpc>
                <a:spcPct val="90000"/>
              </a:lnSpc>
              <a:spcBef>
                <a:spcPts val="0"/>
              </a:spcBef>
              <a:spcAft>
                <a:spcPts val="0"/>
              </a:spcAft>
              <a:buClr>
                <a:schemeClr val="accent1"/>
              </a:buClr>
              <a:buSzPts val="2200"/>
              <a:buFont typeface="Twentieth Century"/>
              <a:buChar char=" "/>
            </a:pPr>
            <a:r>
              <a:rPr lang="en-US" sz="2200" b="1" i="0" u="none" strike="noStrike" cap="none">
                <a:solidFill>
                  <a:srgbClr val="124163"/>
                </a:solidFill>
                <a:latin typeface="Twentieth Century"/>
                <a:ea typeface="Twentieth Century"/>
                <a:cs typeface="Twentieth Century"/>
                <a:sym typeface="Twentieth Century"/>
              </a:rPr>
              <a:t>SEXUAL INTERESTS AND CONCERNS OF ADULTS: </a:t>
            </a:r>
            <a:endParaRPr/>
          </a:p>
          <a:p>
            <a:pPr marL="91440" marR="0" lvl="0" indent="0" algn="l" rtl="0">
              <a:lnSpc>
                <a:spcPct val="90000"/>
              </a:lnSpc>
              <a:spcBef>
                <a:spcPts val="1400"/>
              </a:spcBef>
              <a:spcAft>
                <a:spcPts val="0"/>
              </a:spcAft>
              <a:buClr>
                <a:schemeClr val="accent1"/>
              </a:buClr>
              <a:buSzPts val="2200"/>
              <a:buFont typeface="Twentieth Century"/>
              <a:buNone/>
            </a:pPr>
            <a:endParaRPr sz="22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HOW ARE CONCERNS THE SAME FOR PWD?</a:t>
            </a:r>
            <a:endParaRPr/>
          </a:p>
        </p:txBody>
      </p:sp>
      <p:sp>
        <p:nvSpPr>
          <p:cNvPr id="260" name="Google Shape;260;p36"/>
          <p:cNvSpPr txBox="1">
            <a:spLocks noGrp="1"/>
          </p:cNvSpPr>
          <p:nvPr>
            <p:ph type="body" idx="1"/>
          </p:nvPr>
        </p:nvSpPr>
        <p:spPr>
          <a:xfrm>
            <a:off x="1024128" y="2084831"/>
            <a:ext cx="9922039" cy="4386989"/>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Arial"/>
              <a:buChar char="•"/>
            </a:pPr>
            <a:r>
              <a:rPr lang="en-US" sz="2400">
                <a:latin typeface="Calibri"/>
                <a:ea typeface="Calibri"/>
                <a:cs typeface="Calibri"/>
                <a:sym typeface="Calibri"/>
              </a:rPr>
              <a:t>Assigned gender</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Gender roles reinforced</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Biological changes</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Need same information, based on   biological age</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Have sexual feelings and needs</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Have dreams like anyone else might, relationship, babies</a:t>
            </a:r>
            <a:endParaRPr/>
          </a:p>
          <a:p>
            <a:pPr marL="91440" lvl="0" indent="0" algn="l" rtl="0">
              <a:lnSpc>
                <a:spcPct val="90000"/>
              </a:lnSpc>
              <a:spcBef>
                <a:spcPts val="1400"/>
              </a:spcBef>
              <a:spcAft>
                <a:spcPts val="0"/>
              </a:spcAft>
              <a:buSzPts val="2200"/>
              <a:buNone/>
            </a:pPr>
            <a:endParaRPr/>
          </a:p>
        </p:txBody>
      </p:sp>
      <p:pic>
        <p:nvPicPr>
          <p:cNvPr id="261" name="Google Shape;261;p36"/>
          <p:cNvPicPr preferRelativeResize="0"/>
          <p:nvPr/>
        </p:nvPicPr>
        <p:blipFill>
          <a:blip r:embed="rId3">
            <a:alphaModFix/>
          </a:blip>
          <a:stretch>
            <a:fillRect/>
          </a:stretch>
        </p:blipFill>
        <p:spPr>
          <a:xfrm>
            <a:off x="8332650" y="2084825"/>
            <a:ext cx="3432825" cy="252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body" idx="1"/>
          </p:nvPr>
        </p:nvSpPr>
        <p:spPr>
          <a:xfrm>
            <a:off x="1024128" y="2084832"/>
            <a:ext cx="10188369" cy="4224528"/>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Arial"/>
              <a:buChar char="•"/>
            </a:pPr>
            <a:r>
              <a:rPr lang="en-US" sz="2400">
                <a:latin typeface="Calibri"/>
                <a:ea typeface="Calibri"/>
                <a:cs typeface="Calibri"/>
                <a:sym typeface="Calibri"/>
              </a:rPr>
              <a:t>People don’t discuss topic</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Think there are oversexed</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Higher rate of abuse</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Behaviors are accepted or forgiven</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Lack friendships, social opportunities</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Don’t pick up on the social cues</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How you teach topics is different</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Often lack privacy to explore their sexuality (constantly supervised/group living)</a:t>
            </a:r>
            <a:endParaRPr/>
          </a:p>
          <a:p>
            <a:pPr marL="91440" lvl="0" indent="-152400" algn="l" rtl="0">
              <a:lnSpc>
                <a:spcPct val="90000"/>
              </a:lnSpc>
              <a:spcBef>
                <a:spcPts val="800"/>
              </a:spcBef>
              <a:spcAft>
                <a:spcPts val="0"/>
              </a:spcAft>
              <a:buSzPts val="2400"/>
              <a:buFont typeface="Arial"/>
              <a:buChar char="•"/>
            </a:pPr>
            <a:r>
              <a:rPr lang="en-US" sz="2400">
                <a:latin typeface="Calibri"/>
                <a:ea typeface="Calibri"/>
                <a:cs typeface="Calibri"/>
                <a:sym typeface="Calibri"/>
              </a:rPr>
              <a:t>Many parents let go of dreams for child related to sexuality or think of them as not sexual</a:t>
            </a:r>
            <a:endParaRPr/>
          </a:p>
          <a:p>
            <a:pPr marL="91440" lvl="0" indent="0" algn="l" rtl="0">
              <a:lnSpc>
                <a:spcPct val="90000"/>
              </a:lnSpc>
              <a:spcBef>
                <a:spcPts val="1400"/>
              </a:spcBef>
              <a:spcAft>
                <a:spcPts val="0"/>
              </a:spcAft>
              <a:buSzPts val="2200"/>
              <a:buNone/>
            </a:pPr>
            <a:endParaRPr/>
          </a:p>
        </p:txBody>
      </p:sp>
      <p:sp>
        <p:nvSpPr>
          <p:cNvPr id="267" name="Google Shape;267;p3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HOW ARE CONCERNS DIFFERENT FOR PWD?</a:t>
            </a:r>
            <a:endParaRPr/>
          </a:p>
        </p:txBody>
      </p:sp>
      <p:pic>
        <p:nvPicPr>
          <p:cNvPr id="268" name="Google Shape;268;p37"/>
          <p:cNvPicPr preferRelativeResize="0"/>
          <p:nvPr/>
        </p:nvPicPr>
        <p:blipFill>
          <a:blip r:embed="rId3">
            <a:alphaModFix/>
          </a:blip>
          <a:stretch>
            <a:fillRect/>
          </a:stretch>
        </p:blipFill>
        <p:spPr>
          <a:xfrm>
            <a:off x="6456306" y="2084831"/>
            <a:ext cx="4287900" cy="2423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1024125" y="585225"/>
            <a:ext cx="10830300" cy="1499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500"/>
              <a:buFont typeface="Twentieth Century"/>
              <a:buNone/>
            </a:pPr>
            <a:r>
              <a:rPr lang="en-US" sz="4500"/>
              <a:t>TOPICS TO TEACH</a:t>
            </a:r>
            <a:br>
              <a:rPr lang="en-US" sz="4500"/>
            </a:br>
            <a:r>
              <a:rPr lang="en-US" sz="3240"/>
              <a:t>BASED ON THE PERSON'S BIOLOGICAL AGE, NOT THEIR COGNITIVE AGE</a:t>
            </a:r>
            <a:endParaRPr/>
          </a:p>
        </p:txBody>
      </p:sp>
      <p:sp>
        <p:nvSpPr>
          <p:cNvPr id="274" name="Google Shape;274;p38"/>
          <p:cNvSpPr txBox="1">
            <a:spLocks noGrp="1"/>
          </p:cNvSpPr>
          <p:nvPr>
            <p:ph type="body" idx="1"/>
          </p:nvPr>
        </p:nvSpPr>
        <p:spPr>
          <a:xfrm>
            <a:off x="1024128" y="2184615"/>
            <a:ext cx="9720000" cy="434730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b="1">
                <a:solidFill>
                  <a:srgbClr val="124163"/>
                </a:solidFill>
              </a:rPr>
              <a:t>SOCIAL SKILLS:</a:t>
            </a:r>
            <a:endParaRPr/>
          </a:p>
          <a:p>
            <a:pPr marL="91440" lvl="0" indent="-139700" algn="l" rtl="0">
              <a:lnSpc>
                <a:spcPct val="90000"/>
              </a:lnSpc>
              <a:spcBef>
                <a:spcPts val="1400"/>
              </a:spcBef>
              <a:spcAft>
                <a:spcPts val="0"/>
              </a:spcAft>
              <a:buSzPts val="2200"/>
              <a:buFont typeface="Arial"/>
              <a:buChar char="•"/>
            </a:pPr>
            <a:r>
              <a:rPr lang="en-US"/>
              <a:t>Difference between family, friends, acquaintances, and strangers</a:t>
            </a:r>
            <a:endParaRPr/>
          </a:p>
          <a:p>
            <a:pPr marL="91440" lvl="0" indent="-139700" algn="l" rtl="0">
              <a:lnSpc>
                <a:spcPct val="90000"/>
              </a:lnSpc>
              <a:spcBef>
                <a:spcPts val="1400"/>
              </a:spcBef>
              <a:spcAft>
                <a:spcPts val="0"/>
              </a:spcAft>
              <a:buSzPts val="2200"/>
              <a:buFont typeface="Arial"/>
              <a:buChar char="•"/>
            </a:pPr>
            <a:r>
              <a:rPr lang="en-US"/>
              <a:t>Appropriate Behavior and Touch</a:t>
            </a:r>
            <a:endParaRPr/>
          </a:p>
          <a:p>
            <a:pPr marL="91440" lvl="0" indent="-139700" algn="l" rtl="0">
              <a:lnSpc>
                <a:spcPct val="90000"/>
              </a:lnSpc>
              <a:spcBef>
                <a:spcPts val="1400"/>
              </a:spcBef>
              <a:spcAft>
                <a:spcPts val="0"/>
              </a:spcAft>
              <a:buSzPts val="2200"/>
              <a:buFont typeface="Arial"/>
              <a:buChar char="•"/>
            </a:pPr>
            <a:r>
              <a:rPr lang="en-US"/>
              <a:t>Public/private</a:t>
            </a:r>
            <a:endParaRPr/>
          </a:p>
          <a:p>
            <a:pPr marL="91440" lvl="0" indent="-139700" algn="l" rtl="0">
              <a:lnSpc>
                <a:spcPct val="90000"/>
              </a:lnSpc>
              <a:spcBef>
                <a:spcPts val="1400"/>
              </a:spcBef>
              <a:spcAft>
                <a:spcPts val="0"/>
              </a:spcAft>
              <a:buSzPts val="2200"/>
              <a:buFont typeface="Arial"/>
              <a:buChar char="•"/>
            </a:pPr>
            <a:r>
              <a:rPr lang="en-US"/>
              <a:t>Modesty and Nudity</a:t>
            </a:r>
            <a:endParaRPr/>
          </a:p>
          <a:p>
            <a:pPr marL="91440" lvl="0" indent="-139700" algn="l" rtl="0">
              <a:lnSpc>
                <a:spcPct val="90000"/>
              </a:lnSpc>
              <a:spcBef>
                <a:spcPts val="1400"/>
              </a:spcBef>
              <a:spcAft>
                <a:spcPts val="0"/>
              </a:spcAft>
              <a:buSzPts val="2200"/>
              <a:buFont typeface="Arial"/>
              <a:buChar char="•"/>
            </a:pPr>
            <a:r>
              <a:rPr lang="en-US"/>
              <a:t>Appropriate Dress</a:t>
            </a:r>
            <a:endParaRPr/>
          </a:p>
          <a:p>
            <a:pPr marL="91440" lvl="0" indent="-139700" algn="l" rtl="0">
              <a:lnSpc>
                <a:spcPct val="90000"/>
              </a:lnSpc>
              <a:spcBef>
                <a:spcPts val="1400"/>
              </a:spcBef>
              <a:spcAft>
                <a:spcPts val="0"/>
              </a:spcAft>
              <a:buSzPts val="2200"/>
              <a:buFont typeface="Arial"/>
              <a:buChar char="•"/>
            </a:pPr>
            <a:r>
              <a:rPr lang="en-US"/>
              <a:t>Personal Hygiene</a:t>
            </a:r>
            <a:endParaRPr/>
          </a:p>
          <a:p>
            <a:pPr marL="91440" lvl="0" indent="-139700" algn="l" rtl="0">
              <a:lnSpc>
                <a:spcPct val="90000"/>
              </a:lnSpc>
              <a:spcBef>
                <a:spcPts val="1400"/>
              </a:spcBef>
              <a:spcAft>
                <a:spcPts val="0"/>
              </a:spcAft>
              <a:buSzPts val="2200"/>
              <a:buFont typeface="Arial"/>
              <a:buChar char="•"/>
            </a:pPr>
            <a:r>
              <a:rPr lang="en-US"/>
              <a:t>Phone Etiquette</a:t>
            </a:r>
            <a:endParaRPr/>
          </a:p>
          <a:p>
            <a:pPr marL="91440" lvl="0" indent="-139700" algn="l" rtl="0">
              <a:lnSpc>
                <a:spcPct val="90000"/>
              </a:lnSpc>
              <a:spcBef>
                <a:spcPts val="1400"/>
              </a:spcBef>
              <a:spcAft>
                <a:spcPts val="0"/>
              </a:spcAft>
              <a:buSzPts val="2200"/>
              <a:buFont typeface="Arial"/>
              <a:buChar char="•"/>
            </a:pPr>
            <a:r>
              <a:rPr lang="en-US"/>
              <a:t>Dining skills</a:t>
            </a:r>
            <a:endParaRPr/>
          </a:p>
        </p:txBody>
      </p:sp>
      <p:pic>
        <p:nvPicPr>
          <p:cNvPr id="275" name="Google Shape;275;p38"/>
          <p:cNvPicPr preferRelativeResize="0"/>
          <p:nvPr/>
        </p:nvPicPr>
        <p:blipFill>
          <a:blip r:embed="rId3">
            <a:alphaModFix/>
          </a:blip>
          <a:stretch>
            <a:fillRect/>
          </a:stretch>
        </p:blipFill>
        <p:spPr>
          <a:xfrm>
            <a:off x="6555200" y="3624575"/>
            <a:ext cx="4723325" cy="2525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1024127" y="585216"/>
            <a:ext cx="10028571"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500"/>
              <a:buFont typeface="Twentieth Century"/>
              <a:buNone/>
            </a:pPr>
            <a:r>
              <a:rPr lang="en-US" sz="4500"/>
              <a:t>TOPICS TO TEACH</a:t>
            </a:r>
            <a:br>
              <a:rPr lang="en-US" sz="4500"/>
            </a:br>
            <a:r>
              <a:rPr lang="en-US" sz="3240"/>
              <a:t>BASED ON THE PERSON'S BIOLOGICAL AGE, NOT THEIR COGNITIVE AGE</a:t>
            </a:r>
            <a:endParaRPr/>
          </a:p>
        </p:txBody>
      </p:sp>
      <p:sp>
        <p:nvSpPr>
          <p:cNvPr id="281" name="Google Shape;281;p39"/>
          <p:cNvSpPr txBox="1">
            <a:spLocks noGrp="1"/>
          </p:cNvSpPr>
          <p:nvPr>
            <p:ph type="body" idx="1"/>
          </p:nvPr>
        </p:nvSpPr>
        <p:spPr>
          <a:xfrm>
            <a:off x="1024128" y="2307507"/>
            <a:ext cx="9720000" cy="422460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b="1">
                <a:solidFill>
                  <a:srgbClr val="124163"/>
                </a:solidFill>
              </a:rPr>
              <a:t>FRIENDSHIP SKILLS:</a:t>
            </a:r>
            <a:endParaRPr/>
          </a:p>
          <a:p>
            <a:pPr marL="91440" lvl="0" indent="-139700" algn="l" rtl="0">
              <a:lnSpc>
                <a:spcPct val="90000"/>
              </a:lnSpc>
              <a:spcBef>
                <a:spcPts val="1400"/>
              </a:spcBef>
              <a:spcAft>
                <a:spcPts val="0"/>
              </a:spcAft>
              <a:buSzPts val="2200"/>
              <a:buFont typeface="Arial"/>
              <a:buChar char="•"/>
            </a:pPr>
            <a:r>
              <a:rPr lang="en-US"/>
              <a:t>Making and keeping friends</a:t>
            </a:r>
            <a:endParaRPr/>
          </a:p>
          <a:p>
            <a:pPr marL="91440" lvl="0" indent="-139700" algn="l" rtl="0">
              <a:lnSpc>
                <a:spcPct val="90000"/>
              </a:lnSpc>
              <a:spcBef>
                <a:spcPts val="1400"/>
              </a:spcBef>
              <a:spcAft>
                <a:spcPts val="0"/>
              </a:spcAft>
              <a:buSzPts val="2200"/>
              <a:buFont typeface="Arial"/>
              <a:buChar char="•"/>
            </a:pPr>
            <a:r>
              <a:rPr lang="en-US"/>
              <a:t>Initiating conversations</a:t>
            </a:r>
            <a:endParaRPr/>
          </a:p>
          <a:p>
            <a:pPr marL="91440" lvl="0" indent="-139700" algn="l" rtl="0">
              <a:lnSpc>
                <a:spcPct val="90000"/>
              </a:lnSpc>
              <a:spcBef>
                <a:spcPts val="1400"/>
              </a:spcBef>
              <a:spcAft>
                <a:spcPts val="0"/>
              </a:spcAft>
              <a:buSzPts val="2200"/>
              <a:buFont typeface="Arial"/>
              <a:buChar char="•"/>
            </a:pPr>
            <a:r>
              <a:rPr lang="en-US"/>
              <a:t>Active listening </a:t>
            </a:r>
            <a:endParaRPr/>
          </a:p>
          <a:p>
            <a:pPr marL="91440" lvl="0" indent="-139700" algn="l" rtl="0">
              <a:lnSpc>
                <a:spcPct val="90000"/>
              </a:lnSpc>
              <a:spcBef>
                <a:spcPts val="1400"/>
              </a:spcBef>
              <a:spcAft>
                <a:spcPts val="0"/>
              </a:spcAft>
              <a:buSzPts val="2200"/>
              <a:buFont typeface="Arial"/>
              <a:buChar char="•"/>
            </a:pPr>
            <a:r>
              <a:rPr lang="en-US"/>
              <a:t>Understanding emotions (verbal, non-verbal) </a:t>
            </a:r>
            <a:endParaRPr/>
          </a:p>
          <a:p>
            <a:pPr marL="91440" lvl="0" indent="-139700" algn="l" rtl="0">
              <a:lnSpc>
                <a:spcPct val="90000"/>
              </a:lnSpc>
              <a:spcBef>
                <a:spcPts val="1400"/>
              </a:spcBef>
              <a:spcAft>
                <a:spcPts val="0"/>
              </a:spcAft>
              <a:buSzPts val="2200"/>
              <a:buFont typeface="Arial"/>
              <a:buChar char="•"/>
            </a:pPr>
            <a:r>
              <a:rPr lang="en-US"/>
              <a:t>Finding similarities</a:t>
            </a:r>
            <a:endParaRPr/>
          </a:p>
        </p:txBody>
      </p:sp>
      <p:pic>
        <p:nvPicPr>
          <p:cNvPr id="282" name="Google Shape;282;p39"/>
          <p:cNvPicPr preferRelativeResize="0"/>
          <p:nvPr/>
        </p:nvPicPr>
        <p:blipFill>
          <a:blip r:embed="rId3">
            <a:alphaModFix/>
          </a:blip>
          <a:stretch>
            <a:fillRect/>
          </a:stretch>
        </p:blipFill>
        <p:spPr>
          <a:xfrm>
            <a:off x="6937925" y="2307500"/>
            <a:ext cx="3513850" cy="2966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body" idx="1"/>
          </p:nvPr>
        </p:nvSpPr>
        <p:spPr>
          <a:xfrm>
            <a:off x="790113" y="2084832"/>
            <a:ext cx="5903649" cy="4224528"/>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b="1">
                <a:solidFill>
                  <a:srgbClr val="124163"/>
                </a:solidFill>
              </a:rPr>
              <a:t>PHYSICAL HEALTH AND EMERGING SEXUALITY:</a:t>
            </a:r>
            <a:endParaRPr/>
          </a:p>
          <a:p>
            <a:pPr marL="91440" lvl="0" indent="0" algn="l" rtl="0">
              <a:lnSpc>
                <a:spcPct val="90000"/>
              </a:lnSpc>
              <a:spcBef>
                <a:spcPts val="1400"/>
              </a:spcBef>
              <a:spcAft>
                <a:spcPts val="0"/>
              </a:spcAft>
              <a:buSzPts val="2200"/>
              <a:buNone/>
            </a:pPr>
            <a:endParaRPr>
              <a:solidFill>
                <a:srgbClr val="124163"/>
              </a:solidFill>
            </a:endParaRPr>
          </a:p>
          <a:p>
            <a:pPr marL="91440" lvl="0" indent="-139700" algn="l" rtl="0">
              <a:lnSpc>
                <a:spcPct val="90000"/>
              </a:lnSpc>
              <a:spcBef>
                <a:spcPts val="1400"/>
              </a:spcBef>
              <a:spcAft>
                <a:spcPts val="0"/>
              </a:spcAft>
              <a:buSzPts val="2200"/>
              <a:buFont typeface="Arial"/>
              <a:buChar char="•"/>
            </a:pPr>
            <a:r>
              <a:rPr lang="en-US"/>
              <a:t>Being Male and Female</a:t>
            </a:r>
            <a:endParaRPr/>
          </a:p>
          <a:p>
            <a:pPr marL="91440" lvl="0" indent="-139700" algn="l" rtl="0">
              <a:lnSpc>
                <a:spcPct val="90000"/>
              </a:lnSpc>
              <a:spcBef>
                <a:spcPts val="1400"/>
              </a:spcBef>
              <a:spcAft>
                <a:spcPts val="0"/>
              </a:spcAft>
              <a:buSzPts val="2200"/>
              <a:buFont typeface="Arial"/>
              <a:buChar char="•"/>
            </a:pPr>
            <a:r>
              <a:rPr lang="en-US"/>
              <a:t>Body Parts and Functions</a:t>
            </a:r>
            <a:endParaRPr/>
          </a:p>
          <a:p>
            <a:pPr marL="91440" lvl="0" indent="-139700" algn="l" rtl="0">
              <a:lnSpc>
                <a:spcPct val="90000"/>
              </a:lnSpc>
              <a:spcBef>
                <a:spcPts val="1400"/>
              </a:spcBef>
              <a:spcAft>
                <a:spcPts val="0"/>
              </a:spcAft>
              <a:buSzPts val="2200"/>
              <a:buFont typeface="Arial"/>
              <a:buChar char="•"/>
            </a:pPr>
            <a:r>
              <a:rPr lang="en-US"/>
              <a:t>Puberty Changes</a:t>
            </a:r>
            <a:endParaRPr/>
          </a:p>
          <a:p>
            <a:pPr marL="91440" lvl="0" indent="-139700" algn="l" rtl="0">
              <a:lnSpc>
                <a:spcPct val="90000"/>
              </a:lnSpc>
              <a:spcBef>
                <a:spcPts val="1400"/>
              </a:spcBef>
              <a:spcAft>
                <a:spcPts val="0"/>
              </a:spcAft>
              <a:buSzPts val="2200"/>
              <a:buFont typeface="Arial"/>
              <a:buChar char="•"/>
            </a:pPr>
            <a:r>
              <a:rPr lang="en-US"/>
              <a:t>Reproduction, Pregnancy, and Birth</a:t>
            </a:r>
            <a:endParaRPr/>
          </a:p>
          <a:p>
            <a:pPr marL="91440" lvl="0" indent="-139700" algn="l" rtl="0">
              <a:lnSpc>
                <a:spcPct val="90000"/>
              </a:lnSpc>
              <a:spcBef>
                <a:spcPts val="1400"/>
              </a:spcBef>
              <a:spcAft>
                <a:spcPts val="0"/>
              </a:spcAft>
              <a:buSzPts val="2200"/>
              <a:buFont typeface="Arial"/>
              <a:buChar char="•"/>
            </a:pPr>
            <a:r>
              <a:rPr lang="en-US"/>
              <a:t>Sexual Abuse Prevention</a:t>
            </a:r>
            <a:endParaRPr/>
          </a:p>
          <a:p>
            <a:pPr marL="91440" lvl="0" indent="-139700" algn="l" rtl="0">
              <a:lnSpc>
                <a:spcPct val="90000"/>
              </a:lnSpc>
              <a:spcBef>
                <a:spcPts val="1400"/>
              </a:spcBef>
              <a:spcAft>
                <a:spcPts val="0"/>
              </a:spcAft>
              <a:buSzPts val="2200"/>
              <a:buFont typeface="Arial"/>
              <a:buChar char="•"/>
            </a:pPr>
            <a:r>
              <a:rPr lang="en-US"/>
              <a:t>Sexual Feelings, Masturbation</a:t>
            </a:r>
            <a:endParaRPr/>
          </a:p>
        </p:txBody>
      </p:sp>
      <p:sp>
        <p:nvSpPr>
          <p:cNvPr id="288" name="Google Shape;288;p40"/>
          <p:cNvSpPr txBox="1">
            <a:spLocks noGrp="1"/>
          </p:cNvSpPr>
          <p:nvPr>
            <p:ph type="body" idx="2"/>
          </p:nvPr>
        </p:nvSpPr>
        <p:spPr>
          <a:xfrm>
            <a:off x="6347534" y="3150863"/>
            <a:ext cx="5010113" cy="3707137"/>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Arial"/>
              <a:buChar char="•"/>
            </a:pPr>
            <a:r>
              <a:rPr lang="en-US"/>
              <a:t>Sexual Expression and Pleasure</a:t>
            </a:r>
            <a:endParaRPr/>
          </a:p>
          <a:p>
            <a:pPr marL="91440" lvl="0" indent="-139700" algn="l" rtl="0">
              <a:lnSpc>
                <a:spcPct val="90000"/>
              </a:lnSpc>
              <a:spcBef>
                <a:spcPts val="1400"/>
              </a:spcBef>
              <a:spcAft>
                <a:spcPts val="0"/>
              </a:spcAft>
              <a:buSzPts val="2200"/>
              <a:buFont typeface="Arial"/>
              <a:buChar char="•"/>
            </a:pPr>
            <a:r>
              <a:rPr lang="en-US"/>
              <a:t>Sexual Orientation</a:t>
            </a:r>
            <a:endParaRPr/>
          </a:p>
          <a:p>
            <a:pPr marL="91440" lvl="0" indent="-139700" algn="l" rtl="0">
              <a:lnSpc>
                <a:spcPct val="90000"/>
              </a:lnSpc>
              <a:spcBef>
                <a:spcPts val="1400"/>
              </a:spcBef>
              <a:spcAft>
                <a:spcPts val="0"/>
              </a:spcAft>
              <a:buSzPts val="2200"/>
              <a:buFont typeface="Arial"/>
              <a:buChar char="•"/>
            </a:pPr>
            <a:r>
              <a:rPr lang="en-US"/>
              <a:t>Body Image and Self-esteem</a:t>
            </a:r>
            <a:endParaRPr/>
          </a:p>
        </p:txBody>
      </p:sp>
      <p:sp>
        <p:nvSpPr>
          <p:cNvPr id="289" name="Google Shape;289;p4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500"/>
              <a:buFont typeface="Twentieth Century"/>
              <a:buNone/>
            </a:pPr>
            <a:r>
              <a:rPr lang="en-US" sz="4500"/>
              <a:t>TOPICS TO TEACH</a:t>
            </a:r>
            <a:br>
              <a:rPr lang="en-US" sz="4500"/>
            </a:br>
            <a:r>
              <a:rPr lang="en-US" sz="3240"/>
              <a:t>BASED ON THE PERSON'S BIOLOGICAL AGE, NOT THEIR COGNITIVE AGE</a:t>
            </a:r>
            <a:endParaRPr/>
          </a:p>
        </p:txBody>
      </p:sp>
      <p:pic>
        <p:nvPicPr>
          <p:cNvPr id="290" name="Google Shape;290;p40"/>
          <p:cNvPicPr preferRelativeResize="0"/>
          <p:nvPr/>
        </p:nvPicPr>
        <p:blipFill>
          <a:blip r:embed="rId3">
            <a:alphaModFix/>
          </a:blip>
          <a:stretch>
            <a:fillRect/>
          </a:stretch>
        </p:blipFill>
        <p:spPr>
          <a:xfrm>
            <a:off x="7072913" y="4539513"/>
            <a:ext cx="2143125" cy="2143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body" idx="1"/>
          </p:nvPr>
        </p:nvSpPr>
        <p:spPr>
          <a:xfrm>
            <a:off x="1024129" y="2286000"/>
            <a:ext cx="4630948" cy="402336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Char char=" "/>
            </a:pPr>
            <a:r>
              <a:rPr lang="en-US" b="1">
                <a:solidFill>
                  <a:srgbClr val="124163"/>
                </a:solidFill>
              </a:rPr>
              <a:t>RELATIONSHIP SKILLS:</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Asking out on a date</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Dealing with Rejection</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Giving and Receiving Compliments</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Compromise</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Resisting Persuasion</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Decision Making and Setting Limits</a:t>
            </a:r>
            <a:endParaRPr/>
          </a:p>
        </p:txBody>
      </p:sp>
      <p:sp>
        <p:nvSpPr>
          <p:cNvPr id="296" name="Google Shape;296;p4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500"/>
              <a:buFont typeface="Twentieth Century"/>
              <a:buNone/>
            </a:pPr>
            <a:r>
              <a:rPr lang="en-US" sz="4500"/>
              <a:t>TOPICS TO TEACH</a:t>
            </a:r>
            <a:br>
              <a:rPr lang="en-US" sz="4500"/>
            </a:br>
            <a:r>
              <a:rPr lang="en-US" sz="3240"/>
              <a:t>BASED ON THE PERSON'S BIOLOGICAL AGE, NOT THEIR COGNITIVE AGE</a:t>
            </a:r>
            <a:endParaRPr/>
          </a:p>
        </p:txBody>
      </p:sp>
      <p:sp>
        <p:nvSpPr>
          <p:cNvPr id="297" name="Google Shape;297;p41"/>
          <p:cNvSpPr txBox="1"/>
          <p:nvPr/>
        </p:nvSpPr>
        <p:spPr>
          <a:xfrm>
            <a:off x="5655077" y="2249424"/>
            <a:ext cx="4630948" cy="4023360"/>
          </a:xfrm>
          <a:prstGeom prst="rect">
            <a:avLst/>
          </a:prstGeom>
          <a:noFill/>
          <a:ln>
            <a:noFill/>
          </a:ln>
        </p:spPr>
        <p:txBody>
          <a:bodyPr spcFirstLastPara="1" wrap="square" lIns="45700" tIns="45700" rIns="45700" bIns="45700" anchor="t" anchorCtr="0">
            <a:noAutofit/>
          </a:bodyPr>
          <a:lstStyle/>
          <a:p>
            <a:pPr marL="91440" marR="0" lvl="0" indent="0" algn="l" rtl="0">
              <a:lnSpc>
                <a:spcPct val="90000"/>
              </a:lnSpc>
              <a:spcBef>
                <a:spcPts val="0"/>
              </a:spcBef>
              <a:spcAft>
                <a:spcPts val="0"/>
              </a:spcAft>
              <a:buClr>
                <a:schemeClr val="accent1"/>
              </a:buClr>
              <a:buSzPts val="2200"/>
              <a:buFont typeface="Twentieth Century"/>
              <a:buNone/>
            </a:pPr>
            <a:endParaRPr sz="2200" b="1" i="0" u="none" strike="noStrike" cap="none">
              <a:solidFill>
                <a:srgbClr val="124163"/>
              </a:solidFill>
              <a:latin typeface="Twentieth Century"/>
              <a:ea typeface="Twentieth Century"/>
              <a:cs typeface="Twentieth Century"/>
              <a:sym typeface="Twentieth Century"/>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Communication Skills and Sexual </a:t>
            </a:r>
            <a:endParaRPr/>
          </a:p>
          <a:p>
            <a:pPr marL="0" marR="0" lvl="0" indent="0" algn="l" rtl="0">
              <a:lnSpc>
                <a:spcPct val="90000"/>
              </a:lnSpc>
              <a:spcBef>
                <a:spcPts val="1400"/>
              </a:spcBef>
              <a:spcAft>
                <a:spcPts val="0"/>
              </a:spcAft>
              <a:buNone/>
            </a:pPr>
            <a:r>
              <a:rPr lang="en-US" sz="2200" b="0" i="0" u="none" strike="noStrike" cap="none">
                <a:solidFill>
                  <a:srgbClr val="124163"/>
                </a:solidFill>
                <a:latin typeface="Twentieth Century"/>
                <a:ea typeface="Twentieth Century"/>
                <a:cs typeface="Twentieth Century"/>
                <a:sym typeface="Twentieth Century"/>
              </a:rPr>
              <a:t>Behavior</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Consent</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Birth Control</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Sexually Transmitted Infections</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Decisions about Family/Becoming a parent</a:t>
            </a:r>
            <a:endParaRPr/>
          </a:p>
        </p:txBody>
      </p:sp>
      <p:pic>
        <p:nvPicPr>
          <p:cNvPr id="298" name="Google Shape;298;p41"/>
          <p:cNvPicPr preferRelativeResize="0"/>
          <p:nvPr/>
        </p:nvPicPr>
        <p:blipFill>
          <a:blip r:embed="rId3">
            <a:alphaModFix/>
          </a:blip>
          <a:stretch>
            <a:fillRect/>
          </a:stretch>
        </p:blipFill>
        <p:spPr>
          <a:xfrm>
            <a:off x="9602013" y="2249425"/>
            <a:ext cx="2428875" cy="188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SEXUALITY: PROTECTING BOUNDARIES</a:t>
            </a:r>
            <a:endParaRPr/>
          </a:p>
        </p:txBody>
      </p:sp>
      <p:sp>
        <p:nvSpPr>
          <p:cNvPr id="109" name="Google Shape;109;p15"/>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Char char=" "/>
            </a:pPr>
            <a:r>
              <a:rPr lang="en-US" sz="2800"/>
              <a:t>Talking with our young and grown children about sexuality can be a difficult task. </a:t>
            </a:r>
            <a:endParaRPr/>
          </a:p>
          <a:p>
            <a:pPr marL="91440" lvl="0" indent="-177800" algn="l" rtl="0">
              <a:lnSpc>
                <a:spcPct val="90000"/>
              </a:lnSpc>
              <a:spcBef>
                <a:spcPts val="1400"/>
              </a:spcBef>
              <a:spcAft>
                <a:spcPts val="0"/>
              </a:spcAft>
              <a:buSzPts val="2800"/>
              <a:buChar char=" "/>
            </a:pPr>
            <a:r>
              <a:rPr lang="en-US" sz="2800"/>
              <a:t>As parents and guardians, we often worry whether talking about it gives permission and whether they can be safe from harm when they are in relationships. </a:t>
            </a:r>
            <a:endParaRPr/>
          </a:p>
          <a:p>
            <a:pPr marL="91440" lvl="0" indent="-177800" algn="l" rtl="0">
              <a:lnSpc>
                <a:spcPct val="90000"/>
              </a:lnSpc>
              <a:spcBef>
                <a:spcPts val="1400"/>
              </a:spcBef>
              <a:spcAft>
                <a:spcPts val="0"/>
              </a:spcAft>
              <a:buSzPts val="2800"/>
              <a:buChar char=" "/>
            </a:pPr>
            <a:r>
              <a:rPr lang="en-US" sz="2800"/>
              <a:t>This workshop will help you become more comfortable discussing this topic by covering what topics to cover when and the most effective ways to talk about this sensitive topic. </a:t>
            </a:r>
            <a:endParaRPr/>
          </a:p>
          <a:p>
            <a:pPr marL="91440" lvl="0" indent="0" algn="l" rtl="0">
              <a:lnSpc>
                <a:spcPct val="90000"/>
              </a:lnSpc>
              <a:spcBef>
                <a:spcPts val="1400"/>
              </a:spcBef>
              <a:spcAft>
                <a:spcPts val="0"/>
              </a:spcAft>
              <a:buSzPts val="2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TIPS FOR TEACHING:</a:t>
            </a:r>
            <a:endParaRPr/>
          </a:p>
        </p:txBody>
      </p:sp>
      <p:sp>
        <p:nvSpPr>
          <p:cNvPr id="304" name="Google Shape;304;p42"/>
          <p:cNvSpPr txBox="1">
            <a:spLocks noGrp="1"/>
          </p:cNvSpPr>
          <p:nvPr>
            <p:ph type="body" idx="1"/>
          </p:nvPr>
        </p:nvSpPr>
        <p:spPr>
          <a:xfrm>
            <a:off x="1024129" y="2286000"/>
            <a:ext cx="4630948" cy="4023360"/>
          </a:xfrm>
          <a:prstGeom prst="rect">
            <a:avLst/>
          </a:prstGeom>
          <a:noFill/>
          <a:ln>
            <a:noFill/>
          </a:ln>
        </p:spPr>
        <p:txBody>
          <a:bodyPr spcFirstLastPara="1" wrap="square" lIns="45700" tIns="45700" rIns="45700" bIns="45700" anchor="t" anchorCtr="0">
            <a:noAutofit/>
          </a:bodyPr>
          <a:lstStyle/>
          <a:p>
            <a:pPr marL="91440" lvl="0" indent="-139700" algn="l" rtl="0">
              <a:lnSpc>
                <a:spcPct val="90000"/>
              </a:lnSpc>
              <a:spcBef>
                <a:spcPts val="0"/>
              </a:spcBef>
              <a:spcAft>
                <a:spcPts val="0"/>
              </a:spcAft>
              <a:buSzPts val="2200"/>
              <a:buFont typeface="Arial"/>
              <a:buChar char="•"/>
            </a:pPr>
            <a:r>
              <a:rPr lang="en-US">
                <a:solidFill>
                  <a:srgbClr val="124163"/>
                </a:solidFill>
              </a:rPr>
              <a:t>You may have to initiate.</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It's okay to feel embarrassed, not to know the answer, and answer the question later.</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Use a "private" tone, in a private place.</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Give age appropriate information.</a:t>
            </a:r>
            <a:endParaRPr/>
          </a:p>
          <a:p>
            <a:pPr marL="91440" lvl="0" indent="-139700" algn="l" rtl="0">
              <a:lnSpc>
                <a:spcPct val="90000"/>
              </a:lnSpc>
              <a:spcBef>
                <a:spcPts val="1400"/>
              </a:spcBef>
              <a:spcAft>
                <a:spcPts val="0"/>
              </a:spcAft>
              <a:buSzPts val="2200"/>
              <a:buFont typeface="Arial"/>
              <a:buChar char="•"/>
            </a:pPr>
            <a:r>
              <a:rPr lang="en-US">
                <a:solidFill>
                  <a:srgbClr val="124163"/>
                </a:solidFill>
              </a:rPr>
              <a:t>Use models, visuals, T.V., soap operas, role-plays, and scenarios.</a:t>
            </a:r>
            <a:endParaRPr/>
          </a:p>
        </p:txBody>
      </p:sp>
      <p:sp>
        <p:nvSpPr>
          <p:cNvPr id="305" name="Google Shape;305;p42"/>
          <p:cNvSpPr txBox="1"/>
          <p:nvPr/>
        </p:nvSpPr>
        <p:spPr>
          <a:xfrm>
            <a:off x="6005982" y="2286000"/>
            <a:ext cx="4630948" cy="4023360"/>
          </a:xfrm>
          <a:prstGeom prst="rect">
            <a:avLst/>
          </a:prstGeom>
          <a:noFill/>
          <a:ln>
            <a:noFill/>
          </a:ln>
        </p:spPr>
        <p:txBody>
          <a:bodyPr spcFirstLastPara="1" wrap="square" lIns="45700" tIns="45700" rIns="45700" bIns="45700" anchor="t" anchorCtr="0">
            <a:noAutofit/>
          </a:bodyPr>
          <a:lstStyle/>
          <a:p>
            <a:pPr marL="91440" marR="0" lvl="0" indent="-139700" algn="l" rtl="0">
              <a:lnSpc>
                <a:spcPct val="90000"/>
              </a:lnSpc>
              <a:spcBef>
                <a:spcPts val="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Try to give a consistent message.</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Try not to react.</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Practice.</a:t>
            </a:r>
            <a:endParaRPr/>
          </a:p>
          <a:p>
            <a:pPr marL="91440" marR="0" lvl="0" indent="-139700" algn="l" rtl="0">
              <a:lnSpc>
                <a:spcPct val="90000"/>
              </a:lnSpc>
              <a:spcBef>
                <a:spcPts val="1400"/>
              </a:spcBef>
              <a:spcAft>
                <a:spcPts val="0"/>
              </a:spcAft>
              <a:buClr>
                <a:schemeClr val="accent1"/>
              </a:buClr>
              <a:buSzPts val="2200"/>
              <a:buFont typeface="Arial"/>
              <a:buChar char="•"/>
            </a:pPr>
            <a:r>
              <a:rPr lang="en-US" sz="2200" b="0" i="0" u="none" strike="noStrike" cap="none">
                <a:solidFill>
                  <a:srgbClr val="124163"/>
                </a:solidFill>
                <a:latin typeface="Twentieth Century"/>
                <a:ea typeface="Twentieth Century"/>
                <a:cs typeface="Twentieth Century"/>
                <a:sym typeface="Twentieth Century"/>
              </a:rPr>
              <a:t>Use teachable moments.</a:t>
            </a:r>
            <a:endParaRPr/>
          </a:p>
        </p:txBody>
      </p:sp>
      <p:pic>
        <p:nvPicPr>
          <p:cNvPr id="306" name="Google Shape;306;p42"/>
          <p:cNvPicPr preferRelativeResize="0"/>
          <p:nvPr/>
        </p:nvPicPr>
        <p:blipFill>
          <a:blip r:embed="rId3">
            <a:alphaModFix/>
          </a:blip>
          <a:stretch>
            <a:fillRect/>
          </a:stretch>
        </p:blipFill>
        <p:spPr>
          <a:xfrm>
            <a:off x="6545478" y="4270275"/>
            <a:ext cx="3386740" cy="2039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400"/>
              <a:buFont typeface="Twentieth Century"/>
              <a:buNone/>
            </a:pPr>
            <a:r>
              <a:rPr lang="en-US" sz="5400"/>
              <a:t>FACTUAL: TEACHABLE MOMENTS</a:t>
            </a:r>
            <a:endParaRPr/>
          </a:p>
        </p:txBody>
      </p:sp>
      <p:sp>
        <p:nvSpPr>
          <p:cNvPr id="312" name="Google Shape;312;p43"/>
          <p:cNvSpPr txBox="1">
            <a:spLocks noGrp="1"/>
          </p:cNvSpPr>
          <p:nvPr>
            <p:ph type="body" idx="1"/>
          </p:nvPr>
        </p:nvSpPr>
        <p:spPr>
          <a:xfrm>
            <a:off x="985658" y="1797728"/>
            <a:ext cx="9720073" cy="4023360"/>
          </a:xfrm>
          <a:prstGeom prst="rect">
            <a:avLst/>
          </a:prstGeom>
          <a:noFill/>
          <a:ln>
            <a:noFill/>
          </a:ln>
        </p:spPr>
        <p:txBody>
          <a:bodyPr spcFirstLastPara="1" wrap="square" lIns="45700" tIns="45700" rIns="45700" bIns="45700" anchor="t" anchorCtr="0">
            <a:noAutofit/>
          </a:bodyPr>
          <a:lstStyle/>
          <a:p>
            <a:pPr marL="438911" lvl="0" indent="-438911" algn="l" rtl="0">
              <a:lnSpc>
                <a:spcPct val="80000"/>
              </a:lnSpc>
              <a:spcBef>
                <a:spcPts val="0"/>
              </a:spcBef>
              <a:spcAft>
                <a:spcPts val="0"/>
              </a:spcAft>
              <a:buSzPts val="1468"/>
              <a:buChar char="•"/>
            </a:pPr>
            <a:r>
              <a:rPr lang="en-US" sz="2936">
                <a:solidFill>
                  <a:srgbClr val="124163"/>
                </a:solidFill>
                <a:latin typeface="Calibri"/>
                <a:ea typeface="Calibri"/>
                <a:cs typeface="Calibri"/>
                <a:sym typeface="Calibri"/>
              </a:rPr>
              <a:t>1. Reassure the person that it is good to ask questions.</a:t>
            </a:r>
            <a:endParaRPr/>
          </a:p>
          <a:p>
            <a:pPr marL="438911" lvl="0" indent="-438911" algn="l" rtl="0">
              <a:lnSpc>
                <a:spcPct val="80000"/>
              </a:lnSpc>
              <a:spcBef>
                <a:spcPts val="4000"/>
              </a:spcBef>
              <a:spcAft>
                <a:spcPts val="0"/>
              </a:spcAft>
              <a:buSzPts val="1468"/>
              <a:buChar char="•"/>
            </a:pPr>
            <a:r>
              <a:rPr lang="en-US" sz="2936">
                <a:solidFill>
                  <a:srgbClr val="124163"/>
                </a:solidFill>
                <a:latin typeface="Calibri"/>
                <a:ea typeface="Calibri"/>
                <a:cs typeface="Calibri"/>
                <a:sym typeface="Calibri"/>
              </a:rPr>
              <a:t>2. Find out what the person thinks/is really asking.</a:t>
            </a:r>
            <a:endParaRPr/>
          </a:p>
          <a:p>
            <a:pPr marL="438911" lvl="0" indent="-438911" algn="l" rtl="0">
              <a:lnSpc>
                <a:spcPct val="80000"/>
              </a:lnSpc>
              <a:spcBef>
                <a:spcPts val="4000"/>
              </a:spcBef>
              <a:spcAft>
                <a:spcPts val="0"/>
              </a:spcAft>
              <a:buSzPts val="1468"/>
              <a:buChar char="•"/>
            </a:pPr>
            <a:r>
              <a:rPr lang="en-US" sz="2936">
                <a:solidFill>
                  <a:srgbClr val="124163"/>
                </a:solidFill>
                <a:latin typeface="Calibri"/>
                <a:ea typeface="Calibri"/>
                <a:cs typeface="Calibri"/>
                <a:sym typeface="Calibri"/>
              </a:rPr>
              <a:t>3. Decide what message you want to give. </a:t>
            </a:r>
            <a:endParaRPr/>
          </a:p>
          <a:p>
            <a:pPr marL="438911" lvl="0" indent="-438911" algn="l" rtl="0">
              <a:lnSpc>
                <a:spcPct val="80000"/>
              </a:lnSpc>
              <a:spcBef>
                <a:spcPts val="4000"/>
              </a:spcBef>
              <a:spcAft>
                <a:spcPts val="0"/>
              </a:spcAft>
              <a:buSzPts val="1468"/>
              <a:buChar char="•"/>
            </a:pPr>
            <a:r>
              <a:rPr lang="en-US" sz="2936">
                <a:solidFill>
                  <a:srgbClr val="124163"/>
                </a:solidFill>
                <a:latin typeface="Calibri"/>
                <a:ea typeface="Calibri"/>
                <a:cs typeface="Calibri"/>
                <a:sym typeface="Calibri"/>
              </a:rPr>
              <a:t>4. Answer the question simply, using correct vocabulary.</a:t>
            </a:r>
            <a:endParaRPr/>
          </a:p>
          <a:p>
            <a:pPr marL="438911" lvl="0" indent="-438911" algn="l" rtl="0">
              <a:lnSpc>
                <a:spcPct val="80000"/>
              </a:lnSpc>
              <a:spcBef>
                <a:spcPts val="4000"/>
              </a:spcBef>
              <a:spcAft>
                <a:spcPts val="0"/>
              </a:spcAft>
              <a:buSzPts val="1468"/>
              <a:buChar char="•"/>
            </a:pPr>
            <a:r>
              <a:rPr lang="en-US" sz="2936">
                <a:solidFill>
                  <a:srgbClr val="124163"/>
                </a:solidFill>
                <a:latin typeface="Calibri"/>
                <a:ea typeface="Calibri"/>
                <a:cs typeface="Calibri"/>
                <a:sym typeface="Calibri"/>
              </a:rPr>
              <a:t>5. Encourage the person to give feedback</a:t>
            </a:r>
            <a:endParaRPr sz="1870">
              <a:solidFill>
                <a:srgbClr val="124163"/>
              </a:solidFill>
            </a:endParaRPr>
          </a:p>
        </p:txBody>
      </p:sp>
      <p:sp>
        <p:nvSpPr>
          <p:cNvPr id="313" name="Google Shape;313;p43"/>
          <p:cNvSpPr txBox="1"/>
          <p:nvPr/>
        </p:nvSpPr>
        <p:spPr>
          <a:xfrm>
            <a:off x="1136445" y="5946841"/>
            <a:ext cx="5641930" cy="41036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*The Center for Sex Education, www.SexEdCenter.org</a:t>
            </a:r>
            <a:endParaRPr/>
          </a:p>
        </p:txBody>
      </p:sp>
      <p:pic>
        <p:nvPicPr>
          <p:cNvPr id="314" name="Google Shape;314;p43"/>
          <p:cNvPicPr preferRelativeResize="0"/>
          <p:nvPr/>
        </p:nvPicPr>
        <p:blipFill rotWithShape="1">
          <a:blip r:embed="rId3">
            <a:alphaModFix/>
          </a:blip>
          <a:srcRect/>
          <a:stretch/>
        </p:blipFill>
        <p:spPr>
          <a:xfrm>
            <a:off x="8338024" y="5055989"/>
            <a:ext cx="3605143" cy="15301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400"/>
              <a:buFont typeface="Twentieth Century"/>
              <a:buNone/>
            </a:pPr>
            <a:r>
              <a:rPr lang="en-US" sz="5400"/>
              <a:t>RESPONDING TO BEHAVIORS</a:t>
            </a:r>
            <a:endParaRPr/>
          </a:p>
        </p:txBody>
      </p:sp>
      <p:sp>
        <p:nvSpPr>
          <p:cNvPr id="320" name="Google Shape;320;p44"/>
          <p:cNvSpPr txBox="1">
            <a:spLocks noGrp="1"/>
          </p:cNvSpPr>
          <p:nvPr>
            <p:ph type="body" idx="1"/>
          </p:nvPr>
        </p:nvSpPr>
        <p:spPr>
          <a:xfrm>
            <a:off x="1024128" y="1970843"/>
            <a:ext cx="9720073" cy="4338517"/>
          </a:xfrm>
          <a:prstGeom prst="rect">
            <a:avLst/>
          </a:prstGeom>
          <a:noFill/>
          <a:ln>
            <a:noFill/>
          </a:ln>
        </p:spPr>
        <p:txBody>
          <a:bodyPr spcFirstLastPara="1" wrap="square" lIns="45700" tIns="45700" rIns="45700" bIns="45700" anchor="t" anchorCtr="0">
            <a:noAutofit/>
          </a:bodyPr>
          <a:lstStyle/>
          <a:p>
            <a:pPr marL="307009" lvl="0" indent="-307009" algn="l" rtl="0">
              <a:lnSpc>
                <a:spcPct val="70000"/>
              </a:lnSpc>
              <a:spcBef>
                <a:spcPts val="0"/>
              </a:spcBef>
              <a:spcAft>
                <a:spcPts val="0"/>
              </a:spcAft>
              <a:buSzPts val="2220"/>
              <a:buChar char="•"/>
            </a:pPr>
            <a:r>
              <a:rPr lang="en-US" sz="2220">
                <a:solidFill>
                  <a:srgbClr val="124163"/>
                </a:solidFill>
                <a:latin typeface="Calibri"/>
                <a:ea typeface="Calibri"/>
                <a:cs typeface="Calibri"/>
                <a:sym typeface="Calibri"/>
              </a:rPr>
              <a:t>1. Decide first if it is better to ignore the situation. If ignoring the situation is inappropriate, then continue with the following steps…</a:t>
            </a:r>
            <a:endParaRPr/>
          </a:p>
          <a:p>
            <a:pPr marL="307009" lvl="0" indent="-307009" algn="l" rtl="0">
              <a:lnSpc>
                <a:spcPct val="70000"/>
              </a:lnSpc>
              <a:spcBef>
                <a:spcPts val="3300"/>
              </a:spcBef>
              <a:spcAft>
                <a:spcPts val="0"/>
              </a:spcAft>
              <a:buSzPts val="2220"/>
              <a:buChar char="•"/>
            </a:pPr>
            <a:r>
              <a:rPr lang="en-US" sz="2220">
                <a:solidFill>
                  <a:srgbClr val="124163"/>
                </a:solidFill>
                <a:latin typeface="Calibri"/>
                <a:ea typeface="Calibri"/>
                <a:cs typeface="Calibri"/>
                <a:sym typeface="Calibri"/>
              </a:rPr>
              <a:t>2. Name the behavior/comment to the person(s) as you see or hear it; praise if appropriate.</a:t>
            </a:r>
            <a:endParaRPr/>
          </a:p>
          <a:p>
            <a:pPr marL="307009" lvl="0" indent="-307009" algn="l" rtl="0">
              <a:lnSpc>
                <a:spcPct val="70000"/>
              </a:lnSpc>
              <a:spcBef>
                <a:spcPts val="3300"/>
              </a:spcBef>
              <a:spcAft>
                <a:spcPts val="0"/>
              </a:spcAft>
              <a:buSzPts val="2220"/>
              <a:buChar char="•"/>
            </a:pPr>
            <a:r>
              <a:rPr lang="en-US" sz="2220">
                <a:solidFill>
                  <a:srgbClr val="124163"/>
                </a:solidFill>
                <a:latin typeface="Calibri"/>
                <a:ea typeface="Calibri"/>
                <a:cs typeface="Calibri"/>
                <a:sym typeface="Calibri"/>
              </a:rPr>
              <a:t>3. Find out the meaning of the behavior/comment to the person(s).</a:t>
            </a:r>
            <a:endParaRPr/>
          </a:p>
          <a:p>
            <a:pPr marL="307009" lvl="0" indent="-307009" algn="l" rtl="0">
              <a:lnSpc>
                <a:spcPct val="70000"/>
              </a:lnSpc>
              <a:spcBef>
                <a:spcPts val="3300"/>
              </a:spcBef>
              <a:spcAft>
                <a:spcPts val="0"/>
              </a:spcAft>
              <a:buSzPts val="2220"/>
              <a:buChar char="•"/>
            </a:pPr>
            <a:r>
              <a:rPr lang="en-US" sz="2220">
                <a:solidFill>
                  <a:srgbClr val="124163"/>
                </a:solidFill>
                <a:latin typeface="Calibri"/>
                <a:ea typeface="Calibri"/>
                <a:cs typeface="Calibri"/>
                <a:sym typeface="Calibri"/>
              </a:rPr>
              <a:t>4. Decide what "messages" you want to give.</a:t>
            </a:r>
            <a:endParaRPr/>
          </a:p>
          <a:p>
            <a:pPr marL="307009" lvl="0" indent="-307009" algn="l" rtl="0">
              <a:lnSpc>
                <a:spcPct val="70000"/>
              </a:lnSpc>
              <a:spcBef>
                <a:spcPts val="3300"/>
              </a:spcBef>
              <a:spcAft>
                <a:spcPts val="0"/>
              </a:spcAft>
              <a:buSzPts val="2220"/>
              <a:buChar char="•"/>
            </a:pPr>
            <a:r>
              <a:rPr lang="en-US" sz="2220">
                <a:solidFill>
                  <a:srgbClr val="124163"/>
                </a:solidFill>
                <a:latin typeface="Calibri"/>
                <a:ea typeface="Calibri"/>
                <a:cs typeface="Calibri"/>
                <a:sym typeface="Calibri"/>
              </a:rPr>
              <a:t>5. Give the messages by responding simply.</a:t>
            </a:r>
            <a:endParaRPr/>
          </a:p>
          <a:p>
            <a:pPr marL="307009" lvl="0" indent="-307009" algn="l" rtl="0">
              <a:lnSpc>
                <a:spcPct val="70000"/>
              </a:lnSpc>
              <a:spcBef>
                <a:spcPts val="3300"/>
              </a:spcBef>
              <a:spcAft>
                <a:spcPts val="0"/>
              </a:spcAft>
              <a:buSzPts val="2220"/>
              <a:buChar char="•"/>
            </a:pPr>
            <a:r>
              <a:rPr lang="en-US" sz="2220">
                <a:solidFill>
                  <a:srgbClr val="124163"/>
                </a:solidFill>
                <a:latin typeface="Calibri"/>
                <a:ea typeface="Calibri"/>
                <a:cs typeface="Calibri"/>
                <a:sym typeface="Calibri"/>
              </a:rPr>
              <a:t>6. Encourage the person(s) to give you feedback.</a:t>
            </a:r>
            <a:endParaRPr/>
          </a:p>
          <a:p>
            <a:pPr marL="91440" lvl="0" indent="0" algn="l" rtl="0">
              <a:lnSpc>
                <a:spcPct val="70000"/>
              </a:lnSpc>
              <a:spcBef>
                <a:spcPts val="1400"/>
              </a:spcBef>
              <a:spcAft>
                <a:spcPts val="0"/>
              </a:spcAft>
              <a:buSzPts val="2035"/>
              <a:buNone/>
            </a:pPr>
            <a:endParaRPr sz="2035"/>
          </a:p>
        </p:txBody>
      </p:sp>
      <p:sp>
        <p:nvSpPr>
          <p:cNvPr id="321" name="Google Shape;321;p44"/>
          <p:cNvSpPr txBox="1"/>
          <p:nvPr/>
        </p:nvSpPr>
        <p:spPr>
          <a:xfrm>
            <a:off x="586030" y="6104175"/>
            <a:ext cx="5641930" cy="41036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*The Center for Sex Education, www.SexEdCenter.org</a:t>
            </a:r>
            <a:endParaRPr/>
          </a:p>
        </p:txBody>
      </p:sp>
      <p:pic>
        <p:nvPicPr>
          <p:cNvPr id="322" name="Google Shape;322;p44"/>
          <p:cNvPicPr preferRelativeResize="0"/>
          <p:nvPr/>
        </p:nvPicPr>
        <p:blipFill>
          <a:blip r:embed="rId3">
            <a:alphaModFix/>
          </a:blip>
          <a:stretch>
            <a:fillRect/>
          </a:stretch>
        </p:blipFill>
        <p:spPr>
          <a:xfrm>
            <a:off x="8559152" y="4253827"/>
            <a:ext cx="2695650" cy="2158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SCENARIOS</a:t>
            </a:r>
            <a:endParaRPr/>
          </a:p>
        </p:txBody>
      </p:sp>
      <p:sp>
        <p:nvSpPr>
          <p:cNvPr id="328" name="Google Shape;328;p45"/>
          <p:cNvSpPr txBox="1">
            <a:spLocks noGrp="1"/>
          </p:cNvSpPr>
          <p:nvPr>
            <p:ph type="body" idx="1"/>
          </p:nvPr>
        </p:nvSpPr>
        <p:spPr>
          <a:xfrm>
            <a:off x="1024128" y="1917577"/>
            <a:ext cx="9720073" cy="4391783"/>
          </a:xfrm>
          <a:prstGeom prst="rect">
            <a:avLst/>
          </a:prstGeom>
          <a:noFill/>
          <a:ln>
            <a:noFill/>
          </a:ln>
        </p:spPr>
        <p:txBody>
          <a:bodyPr spcFirstLastPara="1" wrap="square" lIns="45700" tIns="45700" rIns="45700" bIns="45700" anchor="t" anchorCtr="0">
            <a:noAutofit/>
          </a:bodyPr>
          <a:lstStyle/>
          <a:p>
            <a:pPr marL="514350" lvl="0" indent="-514350" algn="l" rtl="0">
              <a:lnSpc>
                <a:spcPct val="242546"/>
              </a:lnSpc>
              <a:spcBef>
                <a:spcPts val="0"/>
              </a:spcBef>
              <a:spcAft>
                <a:spcPts val="0"/>
              </a:spcAft>
              <a:buSzPts val="1979"/>
              <a:buAutoNum type="arabicPeriod"/>
            </a:pPr>
            <a:r>
              <a:rPr lang="en-US" sz="1979">
                <a:latin typeface="Calibri"/>
                <a:ea typeface="Calibri"/>
                <a:cs typeface="Calibri"/>
                <a:sym typeface="Calibri"/>
              </a:rPr>
              <a:t>You are at McDonald's having lunch with your son. When you return from using the restroom, you find your son touching his genitals at the table. How do you respond?</a:t>
            </a:r>
            <a:endParaRPr/>
          </a:p>
          <a:p>
            <a:pPr marL="514350" lvl="0" indent="-514350" algn="l" rtl="0">
              <a:lnSpc>
                <a:spcPct val="242546"/>
              </a:lnSpc>
              <a:spcBef>
                <a:spcPts val="200"/>
              </a:spcBef>
              <a:spcAft>
                <a:spcPts val="0"/>
              </a:spcAft>
              <a:buSzPts val="1979"/>
              <a:buAutoNum type="arabicPeriod"/>
            </a:pPr>
            <a:r>
              <a:rPr lang="en-US" sz="1979">
                <a:latin typeface="Calibri"/>
                <a:ea typeface="Calibri"/>
                <a:cs typeface="Calibri"/>
                <a:sym typeface="Calibri"/>
              </a:rPr>
              <a:t>While you are at the grocery store, you see your son hug the store clerk. How do you respond?</a:t>
            </a:r>
            <a:endParaRPr/>
          </a:p>
          <a:p>
            <a:pPr marL="514350" lvl="0" indent="-514350" algn="l" rtl="0">
              <a:lnSpc>
                <a:spcPct val="242546"/>
              </a:lnSpc>
              <a:spcBef>
                <a:spcPts val="200"/>
              </a:spcBef>
              <a:spcAft>
                <a:spcPts val="0"/>
              </a:spcAft>
              <a:buSzPts val="1979"/>
              <a:buAutoNum type="arabicPeriod"/>
            </a:pPr>
            <a:r>
              <a:rPr lang="en-US" sz="1979">
                <a:latin typeface="Calibri"/>
                <a:ea typeface="Calibri"/>
                <a:cs typeface="Calibri"/>
                <a:sym typeface="Calibri"/>
              </a:rPr>
              <a:t>Your daughter says that she wants a boyfriend so she can have sex with him. How would you respond?</a:t>
            </a:r>
            <a:endParaRPr/>
          </a:p>
          <a:p>
            <a:pPr marL="91440" lvl="0" indent="-4127" algn="l" rtl="0">
              <a:lnSpc>
                <a:spcPct val="70000"/>
              </a:lnSpc>
              <a:spcBef>
                <a:spcPts val="1400"/>
              </a:spcBef>
              <a:spcAft>
                <a:spcPts val="0"/>
              </a:spcAft>
              <a:buSzPts val="1375"/>
              <a:buNone/>
            </a:pPr>
            <a:endParaRPr sz="1375"/>
          </a:p>
        </p:txBody>
      </p:sp>
      <p:cxnSp>
        <p:nvCxnSpPr>
          <p:cNvPr id="329" name="Google Shape;329;p45"/>
          <p:cNvCxnSpPr/>
          <p:nvPr/>
        </p:nvCxnSpPr>
        <p:spPr>
          <a:xfrm>
            <a:off x="1553592" y="3222594"/>
            <a:ext cx="8744505" cy="0"/>
          </a:xfrm>
          <a:prstGeom prst="straightConnector1">
            <a:avLst/>
          </a:prstGeom>
          <a:noFill/>
          <a:ln w="9525" cap="flat" cmpd="sng">
            <a:solidFill>
              <a:schemeClr val="accent1"/>
            </a:solidFill>
            <a:prstDash val="solid"/>
            <a:round/>
            <a:headEnd type="none" w="sm" len="sm"/>
            <a:tailEnd type="none" w="sm" len="sm"/>
          </a:ln>
        </p:spPr>
      </p:cxnSp>
      <p:cxnSp>
        <p:nvCxnSpPr>
          <p:cNvPr id="330" name="Google Shape;330;p45"/>
          <p:cNvCxnSpPr/>
          <p:nvPr/>
        </p:nvCxnSpPr>
        <p:spPr>
          <a:xfrm>
            <a:off x="1553592" y="4493581"/>
            <a:ext cx="8744505" cy="0"/>
          </a:xfrm>
          <a:prstGeom prst="straightConnector1">
            <a:avLst/>
          </a:prstGeom>
          <a:noFill/>
          <a:ln w="9525" cap="flat" cmpd="sng">
            <a:solidFill>
              <a:schemeClr val="accent1"/>
            </a:solidFill>
            <a:prstDash val="solid"/>
            <a:round/>
            <a:headEnd type="none" w="sm" len="sm"/>
            <a:tailEnd type="none" w="sm" len="sm"/>
          </a:ln>
        </p:spPr>
      </p:cxnSp>
      <p:cxnSp>
        <p:nvCxnSpPr>
          <p:cNvPr id="331" name="Google Shape;331;p45"/>
          <p:cNvCxnSpPr/>
          <p:nvPr/>
        </p:nvCxnSpPr>
        <p:spPr>
          <a:xfrm>
            <a:off x="1553592" y="5896252"/>
            <a:ext cx="8744505"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WRAP-UP</a:t>
            </a:r>
            <a:endParaRPr/>
          </a:p>
        </p:txBody>
      </p:sp>
      <p:sp>
        <p:nvSpPr>
          <p:cNvPr id="337" name="Google Shape;337;p4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254000" algn="l" rtl="0">
              <a:lnSpc>
                <a:spcPct val="90000"/>
              </a:lnSpc>
              <a:spcBef>
                <a:spcPts val="0"/>
              </a:spcBef>
              <a:spcAft>
                <a:spcPts val="0"/>
              </a:spcAft>
              <a:buSzPts val="4000"/>
              <a:buChar char=" "/>
            </a:pPr>
            <a:r>
              <a:rPr lang="en-US" sz="4000"/>
              <a:t>What is a positive messages that you want to give your kids about sexuality?</a:t>
            </a:r>
            <a:endParaRPr/>
          </a:p>
        </p:txBody>
      </p:sp>
      <p:pic>
        <p:nvPicPr>
          <p:cNvPr id="338" name="Google Shape;338;p46" descr="important-messages-concept-post-illustration-design-29879692.jpg"/>
          <p:cNvPicPr preferRelativeResize="0"/>
          <p:nvPr/>
        </p:nvPicPr>
        <p:blipFill rotWithShape="1">
          <a:blip r:embed="rId3">
            <a:alphaModFix/>
          </a:blip>
          <a:srcRect/>
          <a:stretch/>
        </p:blipFill>
        <p:spPr>
          <a:xfrm>
            <a:off x="7686694" y="2936142"/>
            <a:ext cx="3735292" cy="3574386"/>
          </a:xfrm>
          <a:prstGeom prst="rect">
            <a:avLst/>
          </a:prstGeom>
          <a:noFill/>
          <a:ln>
            <a:noFill/>
          </a:ln>
        </p:spPr>
      </p:pic>
      <p:sp>
        <p:nvSpPr>
          <p:cNvPr id="339" name="Google Shape;339;p46"/>
          <p:cNvSpPr/>
          <p:nvPr/>
        </p:nvSpPr>
        <p:spPr>
          <a:xfrm>
            <a:off x="7492753" y="6161103"/>
            <a:ext cx="4438835" cy="603681"/>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OBJECTIVES:</a:t>
            </a:r>
            <a:endParaRPr/>
          </a:p>
        </p:txBody>
      </p:sp>
      <p:sp>
        <p:nvSpPr>
          <p:cNvPr id="115" name="Google Shape;115;p1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Autofit/>
          </a:bodyPr>
          <a:lstStyle/>
          <a:p>
            <a:pPr marL="91440" lvl="0" indent="-177800" algn="l" rtl="0">
              <a:lnSpc>
                <a:spcPct val="90000"/>
              </a:lnSpc>
              <a:spcBef>
                <a:spcPts val="0"/>
              </a:spcBef>
              <a:spcAft>
                <a:spcPts val="0"/>
              </a:spcAft>
              <a:buSzPts val="2800"/>
              <a:buChar char=" "/>
            </a:pPr>
            <a:r>
              <a:rPr lang="en-US" sz="2800"/>
              <a:t>1. Examine Barriers to talking about sexuality</a:t>
            </a:r>
            <a:endParaRPr/>
          </a:p>
          <a:p>
            <a:pPr marL="91440" lvl="0" indent="-177800" algn="l" rtl="0">
              <a:lnSpc>
                <a:spcPct val="90000"/>
              </a:lnSpc>
              <a:spcBef>
                <a:spcPts val="1400"/>
              </a:spcBef>
              <a:spcAft>
                <a:spcPts val="0"/>
              </a:spcAft>
              <a:buSzPts val="2800"/>
              <a:buChar char=" "/>
            </a:pPr>
            <a:r>
              <a:rPr lang="en-US" sz="2800"/>
              <a:t>2. Gain knowledge about sexuality and developmental disabilities</a:t>
            </a:r>
            <a:endParaRPr/>
          </a:p>
          <a:p>
            <a:pPr marL="91440" lvl="0" indent="-177800" algn="l" rtl="0">
              <a:lnSpc>
                <a:spcPct val="90000"/>
              </a:lnSpc>
              <a:spcBef>
                <a:spcPts val="1400"/>
              </a:spcBef>
              <a:spcAft>
                <a:spcPts val="0"/>
              </a:spcAft>
              <a:buSzPts val="2800"/>
              <a:buChar char=" "/>
            </a:pPr>
            <a:r>
              <a:rPr lang="en-US" sz="2800"/>
              <a:t>3. Acquire and practice skills in communicating about sexuality with our young and grown children</a:t>
            </a:r>
            <a:endParaRPr/>
          </a:p>
        </p:txBody>
      </p:sp>
      <p:pic>
        <p:nvPicPr>
          <p:cNvPr id="116" name="Google Shape;116;p16"/>
          <p:cNvPicPr preferRelativeResize="0"/>
          <p:nvPr/>
        </p:nvPicPr>
        <p:blipFill>
          <a:blip r:embed="rId3">
            <a:alphaModFix/>
          </a:blip>
          <a:stretch>
            <a:fillRect/>
          </a:stretch>
        </p:blipFill>
        <p:spPr>
          <a:xfrm>
            <a:off x="7200175" y="4209825"/>
            <a:ext cx="3544025" cy="198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024128" y="585216"/>
            <a:ext cx="1033041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WHY IS IT IMPORTANT TO TALK ABOUT SEXUALITY?</a:t>
            </a:r>
            <a:endParaRPr/>
          </a:p>
        </p:txBody>
      </p:sp>
      <p:sp>
        <p:nvSpPr>
          <p:cNvPr id="122" name="Google Shape;122;p17"/>
          <p:cNvSpPr txBox="1">
            <a:spLocks noGrp="1"/>
          </p:cNvSpPr>
          <p:nvPr>
            <p:ph type="body" idx="1"/>
          </p:nvPr>
        </p:nvSpPr>
        <p:spPr>
          <a:xfrm>
            <a:off x="1024128" y="2175028"/>
            <a:ext cx="10143744" cy="4216893"/>
          </a:xfrm>
          <a:prstGeom prst="rect">
            <a:avLst/>
          </a:prstGeom>
          <a:noFill/>
          <a:ln>
            <a:noFill/>
          </a:ln>
        </p:spPr>
        <p:txBody>
          <a:bodyPr spcFirstLastPara="1" wrap="square" lIns="45700" tIns="45700" rIns="45700" bIns="45700" anchor="t" anchorCtr="0">
            <a:noAutofit/>
          </a:bodyPr>
          <a:lstStyle/>
          <a:p>
            <a:pPr marL="91440" lvl="0" indent="-164465" algn="l" rtl="0">
              <a:lnSpc>
                <a:spcPct val="80000"/>
              </a:lnSpc>
              <a:spcBef>
                <a:spcPts val="0"/>
              </a:spcBef>
              <a:spcAft>
                <a:spcPts val="0"/>
              </a:spcAft>
              <a:buSzPts val="2590"/>
              <a:buFont typeface="Arial"/>
              <a:buChar char="•"/>
            </a:pPr>
            <a:r>
              <a:rPr lang="en-US" sz="2590"/>
              <a:t>Normalizes Sexuality</a:t>
            </a:r>
            <a:endParaRPr/>
          </a:p>
          <a:p>
            <a:pPr marL="91440" lvl="0" indent="-164465" algn="l" rtl="0">
              <a:lnSpc>
                <a:spcPct val="80000"/>
              </a:lnSpc>
              <a:spcBef>
                <a:spcPts val="1400"/>
              </a:spcBef>
              <a:spcAft>
                <a:spcPts val="0"/>
              </a:spcAft>
              <a:buSzPts val="2590"/>
              <a:buFont typeface="Arial"/>
              <a:buChar char="•"/>
            </a:pPr>
            <a:r>
              <a:rPr lang="en-US" sz="2590"/>
              <a:t>Sets a pattern of communication</a:t>
            </a:r>
            <a:endParaRPr/>
          </a:p>
          <a:p>
            <a:pPr marL="91440" lvl="0" indent="-164465" algn="l" rtl="0">
              <a:lnSpc>
                <a:spcPct val="80000"/>
              </a:lnSpc>
              <a:spcBef>
                <a:spcPts val="1400"/>
              </a:spcBef>
              <a:spcAft>
                <a:spcPts val="0"/>
              </a:spcAft>
              <a:buSzPts val="2590"/>
              <a:buFont typeface="Arial"/>
              <a:buChar char="•"/>
            </a:pPr>
            <a:r>
              <a:rPr lang="en-US" sz="2590"/>
              <a:t>Ignoring can lead to negative thoughts about sexuality</a:t>
            </a:r>
            <a:endParaRPr/>
          </a:p>
          <a:p>
            <a:pPr marL="91440" lvl="0" indent="-164465" algn="l" rtl="0">
              <a:lnSpc>
                <a:spcPct val="80000"/>
              </a:lnSpc>
              <a:spcBef>
                <a:spcPts val="1400"/>
              </a:spcBef>
              <a:spcAft>
                <a:spcPts val="0"/>
              </a:spcAft>
              <a:buSzPts val="2590"/>
              <a:buFont typeface="Arial"/>
              <a:buChar char="•"/>
            </a:pPr>
            <a:r>
              <a:rPr lang="en-US" sz="2590"/>
              <a:t>Gives positive messages verses negative one</a:t>
            </a:r>
            <a:endParaRPr/>
          </a:p>
          <a:p>
            <a:pPr marL="91440" lvl="0" indent="-164465" algn="l" rtl="0">
              <a:lnSpc>
                <a:spcPct val="80000"/>
              </a:lnSpc>
              <a:spcBef>
                <a:spcPts val="1400"/>
              </a:spcBef>
              <a:spcAft>
                <a:spcPts val="0"/>
              </a:spcAft>
              <a:buSzPts val="2590"/>
              <a:buFont typeface="Arial"/>
              <a:buChar char="•"/>
            </a:pPr>
            <a:r>
              <a:rPr lang="en-US" sz="2590"/>
              <a:t>Increases self esteem when we know and understand about our bodies</a:t>
            </a:r>
            <a:endParaRPr/>
          </a:p>
          <a:p>
            <a:pPr marL="91440" lvl="0" indent="-164465" algn="l" rtl="0">
              <a:lnSpc>
                <a:spcPct val="80000"/>
              </a:lnSpc>
              <a:spcBef>
                <a:spcPts val="1400"/>
              </a:spcBef>
              <a:spcAft>
                <a:spcPts val="0"/>
              </a:spcAft>
              <a:buSzPts val="2590"/>
              <a:buFont typeface="Arial"/>
              <a:buChar char="•"/>
            </a:pPr>
            <a:r>
              <a:rPr lang="en-US" sz="2590"/>
              <a:t>Increases trust between child and parent when they know they can ask questions and get accurate information form home</a:t>
            </a:r>
            <a:endParaRPr/>
          </a:p>
          <a:p>
            <a:pPr marL="91440" lvl="0" indent="-164465" algn="l" rtl="0">
              <a:lnSpc>
                <a:spcPct val="80000"/>
              </a:lnSpc>
              <a:spcBef>
                <a:spcPts val="1400"/>
              </a:spcBef>
              <a:spcAft>
                <a:spcPts val="0"/>
              </a:spcAft>
              <a:buSzPts val="2590"/>
              <a:buFont typeface="Arial"/>
              <a:buChar char="•"/>
            </a:pPr>
            <a:r>
              <a:rPr lang="en-US" sz="2590"/>
              <a:t>Combats all of the inaccurate and unrealistic messages our media sends young people</a:t>
            </a:r>
            <a:endParaRPr/>
          </a:p>
          <a:p>
            <a:pPr marL="0" lvl="0" indent="0" algn="l" rtl="0">
              <a:lnSpc>
                <a:spcPct val="80000"/>
              </a:lnSpc>
              <a:spcBef>
                <a:spcPts val="1400"/>
              </a:spcBef>
              <a:spcAft>
                <a:spcPts val="0"/>
              </a:spcAft>
              <a:buSzPts val="2035"/>
              <a:buNone/>
            </a:pPr>
            <a:endParaRPr sz="2035"/>
          </a:p>
        </p:txBody>
      </p:sp>
      <p:pic>
        <p:nvPicPr>
          <p:cNvPr id="123" name="Google Shape;123;p17"/>
          <p:cNvPicPr preferRelativeResize="0"/>
          <p:nvPr/>
        </p:nvPicPr>
        <p:blipFill>
          <a:blip r:embed="rId3">
            <a:alphaModFix/>
          </a:blip>
          <a:stretch>
            <a:fillRect/>
          </a:stretch>
        </p:blipFill>
        <p:spPr>
          <a:xfrm>
            <a:off x="8308338" y="2084813"/>
            <a:ext cx="3457575" cy="132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905525" y="410049"/>
            <a:ext cx="11008200" cy="14010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WHY IS IT IMPORTANT TO TALK ABOUT SEXUALITY? </a:t>
            </a:r>
            <a:r>
              <a:rPr lang="en-US" sz="2400"/>
              <a:t>(CONT.)</a:t>
            </a:r>
            <a:endParaRPr/>
          </a:p>
        </p:txBody>
      </p:sp>
      <p:sp>
        <p:nvSpPr>
          <p:cNvPr id="129" name="Google Shape;129;p18"/>
          <p:cNvSpPr txBox="1">
            <a:spLocks noGrp="1"/>
          </p:cNvSpPr>
          <p:nvPr>
            <p:ph type="body" idx="1"/>
          </p:nvPr>
        </p:nvSpPr>
        <p:spPr>
          <a:xfrm>
            <a:off x="1024125" y="1986150"/>
            <a:ext cx="9720000" cy="4539000"/>
          </a:xfrm>
          <a:prstGeom prst="rect">
            <a:avLst/>
          </a:prstGeom>
          <a:noFill/>
          <a:ln>
            <a:noFill/>
          </a:ln>
        </p:spPr>
        <p:txBody>
          <a:bodyPr spcFirstLastPara="1" wrap="square" lIns="45700" tIns="45700" rIns="45700" bIns="45700" anchor="t" anchorCtr="0">
            <a:noAutofit/>
          </a:bodyPr>
          <a:lstStyle/>
          <a:p>
            <a:pPr marL="91440" lvl="0" indent="-177800" algn="l" rtl="0">
              <a:lnSpc>
                <a:spcPct val="80000"/>
              </a:lnSpc>
              <a:spcBef>
                <a:spcPts val="0"/>
              </a:spcBef>
              <a:spcAft>
                <a:spcPts val="0"/>
              </a:spcAft>
              <a:buSzPts val="2800"/>
              <a:buFont typeface="Arial"/>
              <a:buChar char="•"/>
            </a:pPr>
            <a:r>
              <a:rPr lang="en-US" sz="2800"/>
              <a:t>No sexuality education in some schools</a:t>
            </a:r>
            <a:endParaRPr/>
          </a:p>
          <a:p>
            <a:pPr marL="91440" lvl="0" indent="-177800" algn="l" rtl="0">
              <a:lnSpc>
                <a:spcPct val="80000"/>
              </a:lnSpc>
              <a:spcBef>
                <a:spcPts val="1400"/>
              </a:spcBef>
              <a:spcAft>
                <a:spcPts val="0"/>
              </a:spcAft>
              <a:buSzPts val="2800"/>
              <a:buFont typeface="Arial"/>
              <a:buChar char="•"/>
            </a:pPr>
            <a:r>
              <a:rPr lang="en-US" sz="2800"/>
              <a:t>Can express our own values that will be input for the children when forming their own beliefs</a:t>
            </a:r>
            <a:endParaRPr/>
          </a:p>
          <a:p>
            <a:pPr marL="91440" lvl="0" indent="-177800" algn="l" rtl="0">
              <a:lnSpc>
                <a:spcPct val="80000"/>
              </a:lnSpc>
              <a:spcBef>
                <a:spcPts val="1400"/>
              </a:spcBef>
              <a:spcAft>
                <a:spcPts val="0"/>
              </a:spcAft>
              <a:buSzPts val="2800"/>
              <a:buFont typeface="Arial"/>
              <a:buChar char="•"/>
            </a:pPr>
            <a:r>
              <a:rPr lang="en-US" sz="2800"/>
              <a:t>Teens are more likely to wait to have sex and if choose to have sex, use protection if their parents discussed sexuality with them while they are growing up</a:t>
            </a:r>
            <a:endParaRPr/>
          </a:p>
          <a:p>
            <a:pPr marL="91440" lvl="0" indent="-177800" algn="l" rtl="0">
              <a:lnSpc>
                <a:spcPct val="80000"/>
              </a:lnSpc>
              <a:spcBef>
                <a:spcPts val="1400"/>
              </a:spcBef>
              <a:spcAft>
                <a:spcPts val="0"/>
              </a:spcAft>
              <a:buSzPts val="2800"/>
              <a:buFont typeface="Arial"/>
              <a:buChar char="•"/>
            </a:pPr>
            <a:r>
              <a:rPr lang="en-US" sz="2800"/>
              <a:t>Increases the possibility that the child will have needed skills to be in relationships</a:t>
            </a:r>
            <a:endParaRPr/>
          </a:p>
          <a:p>
            <a:pPr marL="91440" lvl="0" indent="-177800" algn="l" rtl="0">
              <a:lnSpc>
                <a:spcPct val="80000"/>
              </a:lnSpc>
              <a:spcBef>
                <a:spcPts val="1400"/>
              </a:spcBef>
              <a:spcAft>
                <a:spcPts val="0"/>
              </a:spcAft>
              <a:buSzPts val="2800"/>
              <a:buFont typeface="Arial"/>
              <a:buChar char="•"/>
            </a:pPr>
            <a:r>
              <a:rPr lang="en-US" sz="2800"/>
              <a:t>Will help our children be sexually healthy</a:t>
            </a:r>
            <a:endParaRPr/>
          </a:p>
          <a:p>
            <a:pPr marL="91440" lvl="0" indent="-177800" algn="l" rtl="0">
              <a:lnSpc>
                <a:spcPct val="80000"/>
              </a:lnSpc>
              <a:spcBef>
                <a:spcPts val="1400"/>
              </a:spcBef>
              <a:spcAft>
                <a:spcPts val="0"/>
              </a:spcAft>
              <a:buSzPts val="2800"/>
              <a:buFont typeface="Arial"/>
              <a:buChar char="•"/>
            </a:pPr>
            <a:r>
              <a:rPr lang="en-US" sz="2800"/>
              <a:t>Reduce Sexual Abuse</a:t>
            </a:r>
            <a:endParaRPr/>
          </a:p>
          <a:p>
            <a:pPr marL="91440" lvl="0" indent="0" algn="l" rtl="0">
              <a:lnSpc>
                <a:spcPct val="80000"/>
              </a:lnSpc>
              <a:spcBef>
                <a:spcPts val="1400"/>
              </a:spcBef>
              <a:spcAft>
                <a:spcPts val="0"/>
              </a:spcAft>
              <a:buSzPts val="2800"/>
              <a:buFont typeface="Arial"/>
              <a:buNone/>
            </a:pPr>
            <a:endParaRPr sz="2800"/>
          </a:p>
          <a:p>
            <a:pPr marL="91440" lvl="0" indent="0" algn="l" rtl="0">
              <a:lnSpc>
                <a:spcPct val="80000"/>
              </a:lnSpc>
              <a:spcBef>
                <a:spcPts val="1400"/>
              </a:spcBef>
              <a:spcAft>
                <a:spcPts val="0"/>
              </a:spcAft>
              <a:buSzPts val="2200"/>
              <a:buNone/>
            </a:pPr>
            <a:endParaRPr/>
          </a:p>
        </p:txBody>
      </p:sp>
      <p:pic>
        <p:nvPicPr>
          <p:cNvPr id="130" name="Google Shape;130;p18"/>
          <p:cNvPicPr preferRelativeResize="0"/>
          <p:nvPr/>
        </p:nvPicPr>
        <p:blipFill>
          <a:blip r:embed="rId3">
            <a:alphaModFix/>
          </a:blip>
          <a:stretch>
            <a:fillRect/>
          </a:stretch>
        </p:blipFill>
        <p:spPr>
          <a:xfrm>
            <a:off x="9801750" y="4968675"/>
            <a:ext cx="1889325" cy="188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1024128" y="273491"/>
            <a:ext cx="9720000" cy="1499700"/>
          </a:xfrm>
          <a:prstGeom prst="rect">
            <a:avLst/>
          </a:prstGeom>
        </p:spPr>
        <p:txBody>
          <a:bodyPr spcFirstLastPara="1" wrap="square" lIns="91425" tIns="45700" rIns="91425" bIns="45700" anchor="ctr" anchorCtr="0">
            <a:noAutofit/>
          </a:bodyPr>
          <a:lstStyle/>
          <a:p>
            <a:pPr marL="0" lvl="0" indent="0" algn="l" rtl="0">
              <a:lnSpc>
                <a:spcPct val="100000"/>
              </a:lnSpc>
              <a:spcBef>
                <a:spcPts val="4200"/>
              </a:spcBef>
              <a:spcAft>
                <a:spcPts val="0"/>
              </a:spcAft>
              <a:buClr>
                <a:schemeClr val="dk1"/>
              </a:buClr>
              <a:buSzPts val="1100"/>
              <a:buFont typeface="Arial"/>
              <a:buNone/>
            </a:pPr>
            <a:r>
              <a:rPr lang="en-US" sz="3000">
                <a:solidFill>
                  <a:schemeClr val="dk1"/>
                </a:solidFill>
              </a:rPr>
              <a:t>Some people with intellectual disability may have fewer opportunities to form social and sexual relationships for a number of reasons, including:</a:t>
            </a:r>
            <a:endParaRPr sz="3000"/>
          </a:p>
        </p:txBody>
      </p:sp>
      <p:sp>
        <p:nvSpPr>
          <p:cNvPr id="136" name="Google Shape;136;p19"/>
          <p:cNvSpPr txBox="1">
            <a:spLocks noGrp="1"/>
          </p:cNvSpPr>
          <p:nvPr>
            <p:ph type="body" idx="1"/>
          </p:nvPr>
        </p:nvSpPr>
        <p:spPr>
          <a:xfrm>
            <a:off x="1024125" y="1919350"/>
            <a:ext cx="9720000" cy="4609200"/>
          </a:xfrm>
          <a:prstGeom prst="rect">
            <a:avLst/>
          </a:prstGeom>
        </p:spPr>
        <p:txBody>
          <a:bodyPr spcFirstLastPara="1" wrap="square" lIns="45700" tIns="45700" rIns="45700" bIns="45700" anchor="t" anchorCtr="0">
            <a:noAutofit/>
          </a:bodyPr>
          <a:lstStyle/>
          <a:p>
            <a:pPr marL="457200" lvl="0" indent="-381000" algn="l" rtl="0">
              <a:lnSpc>
                <a:spcPct val="100000"/>
              </a:lnSpc>
              <a:spcBef>
                <a:spcPts val="4200"/>
              </a:spcBef>
              <a:spcAft>
                <a:spcPts val="0"/>
              </a:spcAft>
              <a:buClr>
                <a:schemeClr val="dk1"/>
              </a:buClr>
              <a:buSzPts val="2400"/>
              <a:buFont typeface="Twentieth Century"/>
              <a:buChar char="•"/>
            </a:pPr>
            <a:r>
              <a:rPr lang="en-US" sz="2400"/>
              <a:t>a</a:t>
            </a:r>
            <a:r>
              <a:rPr lang="en-US" sz="2600"/>
              <a:t> lack of privacy</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being dependent on others for daily living</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a lack of confidence about their physical appearance and ability</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less knowledge of how to negotiate relationships and express their sexuality</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a limited social circle and a lack of social experience</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physical or cognitive limitations</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Caregivers who wrongly think of them as childlike or asexual</a:t>
            </a:r>
            <a:endParaRPr sz="2600"/>
          </a:p>
          <a:p>
            <a:pPr marL="457200" lvl="0" indent="-393700" algn="l" rtl="0">
              <a:lnSpc>
                <a:spcPct val="100000"/>
              </a:lnSpc>
              <a:spcBef>
                <a:spcPts val="0"/>
              </a:spcBef>
              <a:spcAft>
                <a:spcPts val="0"/>
              </a:spcAft>
              <a:buClr>
                <a:schemeClr val="dk1"/>
              </a:buClr>
              <a:buSzPts val="2600"/>
              <a:buFont typeface="Twentieth Century"/>
              <a:buChar char="•"/>
            </a:pPr>
            <a:r>
              <a:rPr lang="en-US" sz="2600"/>
              <a:t>Caregivers who view their sexuality as something to be feared and controlled.</a:t>
            </a:r>
            <a:endParaRPr sz="2600"/>
          </a:p>
        </p:txBody>
      </p:sp>
      <p:pic>
        <p:nvPicPr>
          <p:cNvPr id="137" name="Google Shape;137;p19"/>
          <p:cNvPicPr preferRelativeResize="0"/>
          <p:nvPr/>
        </p:nvPicPr>
        <p:blipFill>
          <a:blip r:embed="rId3">
            <a:alphaModFix/>
          </a:blip>
          <a:stretch>
            <a:fillRect/>
          </a:stretch>
        </p:blipFill>
        <p:spPr>
          <a:xfrm>
            <a:off x="7626813" y="1579113"/>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200"/>
              <a:buFont typeface="Twentieth Century"/>
              <a:buNone/>
            </a:pPr>
            <a:r>
              <a:rPr lang="en-US" sz="3200"/>
              <a:t>HERE ARE SOME REASONS WHY PEOPLE WITH DEVELOPMENTAL DISABILITIES THINK IT IS IMPORTANT TO HAVE ACCESS TO SEXUALITY EDUCATION.  SELF ADVOCATES SAY:</a:t>
            </a:r>
            <a:endParaRPr/>
          </a:p>
        </p:txBody>
      </p:sp>
      <p:sp>
        <p:nvSpPr>
          <p:cNvPr id="143" name="Google Shape;143;p20"/>
          <p:cNvSpPr txBox="1">
            <a:spLocks noGrp="1"/>
          </p:cNvSpPr>
          <p:nvPr>
            <p:ph type="body" idx="1"/>
          </p:nvPr>
        </p:nvSpPr>
        <p:spPr>
          <a:xfrm>
            <a:off x="1024128" y="2286000"/>
            <a:ext cx="3902979" cy="3866225"/>
          </a:xfrm>
          <a:prstGeom prst="rect">
            <a:avLst/>
          </a:prstGeom>
          <a:noFill/>
          <a:ln>
            <a:noFill/>
          </a:ln>
        </p:spPr>
        <p:txBody>
          <a:bodyPr spcFirstLastPara="1" wrap="square" lIns="45700" tIns="45700" rIns="45700" bIns="45700" anchor="t" anchorCtr="0">
            <a:noAutofit/>
          </a:bodyPr>
          <a:lstStyle/>
          <a:p>
            <a:pPr marL="91440" lvl="0" indent="-118745" algn="l" rtl="0">
              <a:lnSpc>
                <a:spcPct val="70000"/>
              </a:lnSpc>
              <a:spcBef>
                <a:spcPts val="0"/>
              </a:spcBef>
              <a:spcAft>
                <a:spcPts val="0"/>
              </a:spcAft>
              <a:buSzPts val="1870"/>
              <a:buFont typeface="Courier New"/>
              <a:buChar char="o"/>
            </a:pPr>
            <a:r>
              <a:rPr lang="en-US" sz="1870"/>
              <a:t>"So we can learn to have healthy relationships” </a:t>
            </a:r>
            <a:endParaRPr/>
          </a:p>
          <a:p>
            <a:pPr marL="91440" lvl="0" indent="-118745" algn="l" rtl="0">
              <a:lnSpc>
                <a:spcPct val="70000"/>
              </a:lnSpc>
              <a:spcBef>
                <a:spcPts val="1400"/>
              </a:spcBef>
              <a:spcAft>
                <a:spcPts val="0"/>
              </a:spcAft>
              <a:buSzPts val="1870"/>
              <a:buFont typeface="Courier New"/>
              <a:buChar char="o"/>
            </a:pPr>
            <a:r>
              <a:rPr lang="en-US" sz="1870"/>
              <a:t>“So we aren’t lonely!” </a:t>
            </a:r>
            <a:endParaRPr/>
          </a:p>
          <a:p>
            <a:pPr marL="91440" lvl="0" indent="-118745" algn="l" rtl="0">
              <a:lnSpc>
                <a:spcPct val="70000"/>
              </a:lnSpc>
              <a:spcBef>
                <a:spcPts val="1400"/>
              </a:spcBef>
              <a:spcAft>
                <a:spcPts val="0"/>
              </a:spcAft>
              <a:buSzPts val="1870"/>
              <a:buFont typeface="Courier New"/>
              <a:buChar char="o"/>
            </a:pPr>
            <a:r>
              <a:rPr lang="en-US" sz="1870"/>
              <a:t>"So we are able to make informed choices!” </a:t>
            </a:r>
            <a:endParaRPr/>
          </a:p>
          <a:p>
            <a:pPr marL="91440" lvl="0" indent="-118745" algn="l" rtl="0">
              <a:lnSpc>
                <a:spcPct val="70000"/>
              </a:lnSpc>
              <a:spcBef>
                <a:spcPts val="1400"/>
              </a:spcBef>
              <a:spcAft>
                <a:spcPts val="0"/>
              </a:spcAft>
              <a:buSzPts val="1870"/>
              <a:buFont typeface="Courier New"/>
              <a:buChar char="o"/>
            </a:pPr>
            <a:r>
              <a:rPr lang="en-US" sz="1870"/>
              <a:t>"So we can pick the right person!” </a:t>
            </a:r>
            <a:endParaRPr/>
          </a:p>
          <a:p>
            <a:pPr marL="91440" lvl="0" indent="-118745" algn="l" rtl="0">
              <a:lnSpc>
                <a:spcPct val="70000"/>
              </a:lnSpc>
              <a:spcBef>
                <a:spcPts val="1400"/>
              </a:spcBef>
              <a:spcAft>
                <a:spcPts val="0"/>
              </a:spcAft>
              <a:buSzPts val="1870"/>
              <a:buFont typeface="Courier New"/>
              <a:buChar char="o"/>
            </a:pPr>
            <a:r>
              <a:rPr lang="en-US" sz="1870"/>
              <a:t>"For help with the toughest part of the relationship, making it last!” </a:t>
            </a:r>
            <a:endParaRPr/>
          </a:p>
          <a:p>
            <a:pPr marL="91440" lvl="0" indent="-118745" algn="l" rtl="0">
              <a:lnSpc>
                <a:spcPct val="70000"/>
              </a:lnSpc>
              <a:spcBef>
                <a:spcPts val="1400"/>
              </a:spcBef>
              <a:spcAft>
                <a:spcPts val="0"/>
              </a:spcAft>
              <a:buSzPts val="1870"/>
              <a:buFont typeface="Courier New"/>
              <a:buChar char="o"/>
            </a:pPr>
            <a:r>
              <a:rPr lang="en-US" sz="1870"/>
              <a:t>"So we can be safe!” </a:t>
            </a:r>
            <a:endParaRPr/>
          </a:p>
          <a:p>
            <a:pPr marL="91440" lvl="0" indent="-118745" algn="l" rtl="0">
              <a:lnSpc>
                <a:spcPct val="70000"/>
              </a:lnSpc>
              <a:spcBef>
                <a:spcPts val="1400"/>
              </a:spcBef>
              <a:spcAft>
                <a:spcPts val="0"/>
              </a:spcAft>
              <a:buSzPts val="1870"/>
              <a:buFont typeface="Courier New"/>
              <a:buChar char="o"/>
            </a:pPr>
            <a:r>
              <a:rPr lang="en-US" sz="1870"/>
              <a:t>"Because we all have desires/needs and that’s okay!” </a:t>
            </a:r>
            <a:endParaRPr/>
          </a:p>
          <a:p>
            <a:pPr marL="91440" lvl="0" indent="-118745" algn="l" rtl="0">
              <a:lnSpc>
                <a:spcPct val="70000"/>
              </a:lnSpc>
              <a:spcBef>
                <a:spcPts val="1400"/>
              </a:spcBef>
              <a:spcAft>
                <a:spcPts val="0"/>
              </a:spcAft>
              <a:buSzPts val="1870"/>
              <a:buFont typeface="Courier New"/>
              <a:buChar char="o"/>
            </a:pPr>
            <a:r>
              <a:rPr lang="en-US" sz="1870"/>
              <a:t>"To get correct information!” </a:t>
            </a:r>
            <a:endParaRPr/>
          </a:p>
          <a:p>
            <a:pPr marL="91440" lvl="0" indent="0" algn="l" rtl="0">
              <a:lnSpc>
                <a:spcPct val="70000"/>
              </a:lnSpc>
              <a:spcBef>
                <a:spcPts val="1400"/>
              </a:spcBef>
              <a:spcAft>
                <a:spcPts val="0"/>
              </a:spcAft>
              <a:buSzPts val="1870"/>
              <a:buFont typeface="Courier New"/>
              <a:buNone/>
            </a:pPr>
            <a:endParaRPr sz="1870"/>
          </a:p>
        </p:txBody>
      </p:sp>
      <p:sp>
        <p:nvSpPr>
          <p:cNvPr id="144" name="Google Shape;144;p20"/>
          <p:cNvSpPr txBox="1"/>
          <p:nvPr/>
        </p:nvSpPr>
        <p:spPr>
          <a:xfrm>
            <a:off x="5321971" y="2237224"/>
            <a:ext cx="3903000" cy="3866100"/>
          </a:xfrm>
          <a:prstGeom prst="rect">
            <a:avLst/>
          </a:prstGeom>
          <a:noFill/>
          <a:ln>
            <a:noFill/>
          </a:ln>
        </p:spPr>
        <p:txBody>
          <a:bodyPr spcFirstLastPara="1" wrap="square" lIns="45700" tIns="45700" rIns="45700" bIns="45700" anchor="t" anchorCtr="0">
            <a:noAutofit/>
          </a:bodyPr>
          <a:lstStyle/>
          <a:p>
            <a:pPr marL="91440" marR="0" lvl="0" indent="-129222" algn="l" rtl="0">
              <a:lnSpc>
                <a:spcPct val="80000"/>
              </a:lnSpc>
              <a:spcBef>
                <a:spcPts val="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"To get resources and tools to make healthy sexual choices!” </a:t>
            </a:r>
            <a:endParaRPr/>
          </a:p>
          <a:p>
            <a:pPr marL="91440" marR="0" lvl="0" indent="-129222" algn="l" rtl="0">
              <a:lnSpc>
                <a:spcPct val="80000"/>
              </a:lnSpc>
              <a:spcBef>
                <a:spcPts val="140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"So that people know their rights!” </a:t>
            </a:r>
            <a:endParaRPr/>
          </a:p>
          <a:p>
            <a:pPr marL="91440" marR="0" lvl="0" indent="-129222" algn="l" rtl="0">
              <a:lnSpc>
                <a:spcPct val="80000"/>
              </a:lnSpc>
              <a:spcBef>
                <a:spcPts val="140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"So people with disabilities don’t put themselves in bad situations!” </a:t>
            </a:r>
            <a:endParaRPr/>
          </a:p>
          <a:p>
            <a:pPr marL="91440" marR="0" lvl="0" indent="-129222" algn="l" rtl="0">
              <a:lnSpc>
                <a:spcPct val="80000"/>
              </a:lnSpc>
              <a:spcBef>
                <a:spcPts val="140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"So we will know how to protect ourselves!” </a:t>
            </a:r>
            <a:endParaRPr/>
          </a:p>
          <a:p>
            <a:pPr marL="91440" marR="0" lvl="0" indent="-129222" algn="l" rtl="0">
              <a:lnSpc>
                <a:spcPct val="80000"/>
              </a:lnSpc>
              <a:spcBef>
                <a:spcPts val="140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“So we can feel good about ourselves and our bodies!” </a:t>
            </a:r>
            <a:endParaRPr/>
          </a:p>
          <a:p>
            <a:pPr marL="91440" marR="0" lvl="0" indent="-129222" algn="l" rtl="0">
              <a:lnSpc>
                <a:spcPct val="80000"/>
              </a:lnSpc>
              <a:spcBef>
                <a:spcPts val="1400"/>
              </a:spcBef>
              <a:spcAft>
                <a:spcPts val="0"/>
              </a:spcAft>
              <a:buClr>
                <a:schemeClr val="accent1"/>
              </a:buClr>
              <a:buSzPts val="2035"/>
              <a:buFont typeface="Courier New"/>
              <a:buChar char="o"/>
            </a:pPr>
            <a:r>
              <a:rPr lang="en-US" sz="2035" b="0" i="0" u="none" strike="noStrike" cap="none">
                <a:solidFill>
                  <a:schemeClr val="dk1"/>
                </a:solidFill>
                <a:latin typeface="Twentieth Century"/>
                <a:ea typeface="Twentieth Century"/>
                <a:cs typeface="Twentieth Century"/>
                <a:sym typeface="Twentieth Century"/>
              </a:rPr>
              <a:t>“So we can be sexual self advocates, not just self-advocate.” </a:t>
            </a:r>
            <a:endParaRPr/>
          </a:p>
        </p:txBody>
      </p:sp>
      <p:pic>
        <p:nvPicPr>
          <p:cNvPr id="145" name="Google Shape;145;p20"/>
          <p:cNvPicPr preferRelativeResize="0"/>
          <p:nvPr/>
        </p:nvPicPr>
        <p:blipFill>
          <a:blip r:embed="rId3">
            <a:alphaModFix/>
          </a:blip>
          <a:stretch>
            <a:fillRect/>
          </a:stretch>
        </p:blipFill>
        <p:spPr>
          <a:xfrm>
            <a:off x="9448800" y="2237232"/>
            <a:ext cx="2143125" cy="2143125"/>
          </a:xfrm>
          <a:prstGeom prst="rect">
            <a:avLst/>
          </a:prstGeom>
          <a:noFill/>
          <a:ln>
            <a:noFill/>
          </a:ln>
        </p:spPr>
      </p:pic>
      <p:pic>
        <p:nvPicPr>
          <p:cNvPr id="146" name="Google Shape;146;p20"/>
          <p:cNvPicPr preferRelativeResize="0"/>
          <p:nvPr/>
        </p:nvPicPr>
        <p:blipFill>
          <a:blip r:embed="rId4">
            <a:alphaModFix/>
          </a:blip>
          <a:stretch>
            <a:fillRect/>
          </a:stretch>
        </p:blipFill>
        <p:spPr>
          <a:xfrm>
            <a:off x="9224962" y="4532757"/>
            <a:ext cx="2590800" cy="1708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SEXUAL HEALTH MEANS:</a:t>
            </a:r>
            <a:endParaRPr/>
          </a:p>
        </p:txBody>
      </p:sp>
      <p:sp>
        <p:nvSpPr>
          <p:cNvPr id="152" name="Google Shape;152;p21"/>
          <p:cNvSpPr txBox="1">
            <a:spLocks noGrp="1"/>
          </p:cNvSpPr>
          <p:nvPr>
            <p:ph type="body" idx="1"/>
          </p:nvPr>
        </p:nvSpPr>
        <p:spPr>
          <a:xfrm>
            <a:off x="1024128" y="2166151"/>
            <a:ext cx="10250513" cy="4143209"/>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Arial"/>
              <a:buChar char="•"/>
            </a:pPr>
            <a:r>
              <a:rPr lang="en-US" sz="2400"/>
              <a:t>Feel good about their bodies and have high self esteem </a:t>
            </a:r>
            <a:endParaRPr/>
          </a:p>
          <a:p>
            <a:pPr marL="91440" lvl="0" indent="-152400" algn="l" rtl="0">
              <a:lnSpc>
                <a:spcPct val="90000"/>
              </a:lnSpc>
              <a:spcBef>
                <a:spcPts val="1400"/>
              </a:spcBef>
              <a:spcAft>
                <a:spcPts val="0"/>
              </a:spcAft>
              <a:buSzPts val="2400"/>
              <a:buFont typeface="Arial"/>
              <a:buChar char="•"/>
            </a:pPr>
            <a:r>
              <a:rPr lang="en-US" sz="2400"/>
              <a:t>Have relationships that are positive and not exploitive</a:t>
            </a:r>
            <a:endParaRPr/>
          </a:p>
          <a:p>
            <a:pPr marL="91440" lvl="0" indent="-152400" algn="l" rtl="0">
              <a:lnSpc>
                <a:spcPct val="90000"/>
              </a:lnSpc>
              <a:spcBef>
                <a:spcPts val="1400"/>
              </a:spcBef>
              <a:spcAft>
                <a:spcPts val="0"/>
              </a:spcAft>
              <a:buSzPts val="2400"/>
              <a:buFont typeface="Arial"/>
              <a:buChar char="•"/>
            </a:pPr>
            <a:r>
              <a:rPr lang="en-US" sz="2400"/>
              <a:t>Have information to make esteem healthy decisions about their lives, bodies, etc.</a:t>
            </a:r>
            <a:endParaRPr/>
          </a:p>
          <a:p>
            <a:pPr marL="91440" lvl="0" indent="-152400" algn="l" rtl="0">
              <a:lnSpc>
                <a:spcPct val="90000"/>
              </a:lnSpc>
              <a:spcBef>
                <a:spcPts val="1400"/>
              </a:spcBef>
              <a:spcAft>
                <a:spcPts val="0"/>
              </a:spcAft>
              <a:buSzPts val="2400"/>
              <a:buFont typeface="Arial"/>
              <a:buChar char="•"/>
            </a:pPr>
            <a:r>
              <a:rPr lang="en-US" sz="2400"/>
              <a:t>Avoid STIs and Pregnancy</a:t>
            </a:r>
            <a:endParaRPr/>
          </a:p>
          <a:p>
            <a:pPr marL="91440" lvl="0" indent="-152400" algn="l" rtl="0">
              <a:lnSpc>
                <a:spcPct val="90000"/>
              </a:lnSpc>
              <a:spcBef>
                <a:spcPts val="1400"/>
              </a:spcBef>
              <a:spcAft>
                <a:spcPts val="0"/>
              </a:spcAft>
              <a:buSzPts val="2400"/>
              <a:buFont typeface="Arial"/>
              <a:buChar char="•"/>
            </a:pPr>
            <a:r>
              <a:rPr lang="en-US" sz="2400"/>
              <a:t>Not violate others</a:t>
            </a:r>
            <a:endParaRPr/>
          </a:p>
          <a:p>
            <a:pPr marL="91440" lvl="0" indent="-152400" algn="l" rtl="0">
              <a:lnSpc>
                <a:spcPct val="90000"/>
              </a:lnSpc>
              <a:spcBef>
                <a:spcPts val="1400"/>
              </a:spcBef>
              <a:spcAft>
                <a:spcPts val="0"/>
              </a:spcAft>
              <a:buSzPts val="2400"/>
              <a:buFont typeface="Arial"/>
              <a:buChar char="•"/>
            </a:pPr>
            <a:r>
              <a:rPr lang="en-US" sz="2400"/>
              <a:t>Feel good about their gender</a:t>
            </a:r>
            <a:endParaRPr/>
          </a:p>
          <a:p>
            <a:pPr marL="91440" lvl="0" indent="-152400" algn="l" rtl="0">
              <a:lnSpc>
                <a:spcPct val="90000"/>
              </a:lnSpc>
              <a:spcBef>
                <a:spcPts val="1400"/>
              </a:spcBef>
              <a:spcAft>
                <a:spcPts val="0"/>
              </a:spcAft>
              <a:buSzPts val="2400"/>
              <a:buFont typeface="Arial"/>
              <a:buChar char="•"/>
            </a:pPr>
            <a:r>
              <a:rPr lang="en-US" sz="2400"/>
              <a:t>Developing out sexual health starts young-we receive many messages, both positive and negative, and have experiences that shape our sexual health.</a:t>
            </a:r>
            <a:endParaRPr/>
          </a:p>
          <a:p>
            <a:pPr marL="91440" lvl="0" indent="0" algn="l" rtl="0">
              <a:lnSpc>
                <a:spcPct val="90000"/>
              </a:lnSpc>
              <a:spcBef>
                <a:spcPts val="1400"/>
              </a:spcBef>
              <a:spcAft>
                <a:spcPts val="0"/>
              </a:spcAft>
              <a:buSzPts val="2200"/>
              <a:buFont typeface="Arial"/>
              <a:buNone/>
            </a:pPr>
            <a:endParaRPr/>
          </a:p>
          <a:p>
            <a:pPr marL="91440" lvl="0" indent="0" algn="l" rtl="0">
              <a:lnSpc>
                <a:spcPct val="90000"/>
              </a:lnSpc>
              <a:spcBef>
                <a:spcPts val="1400"/>
              </a:spcBef>
              <a:spcAft>
                <a:spcPts val="0"/>
              </a:spcAft>
              <a:buSzPts val="2200"/>
              <a:buFont typeface="Arial"/>
              <a:buNone/>
            </a:pPr>
            <a:endParaRPr/>
          </a:p>
          <a:p>
            <a:pPr marL="91440" lvl="0" indent="0" algn="l" rtl="0">
              <a:lnSpc>
                <a:spcPct val="90000"/>
              </a:lnSpc>
              <a:spcBef>
                <a:spcPts val="1400"/>
              </a:spcBef>
              <a:spcAft>
                <a:spcPts val="0"/>
              </a:spcAft>
              <a:buSzPts val="2200"/>
              <a:buNone/>
            </a:pPr>
            <a:endParaRPr/>
          </a:p>
        </p:txBody>
      </p:sp>
      <p:pic>
        <p:nvPicPr>
          <p:cNvPr id="153" name="Google Shape;153;p21"/>
          <p:cNvPicPr preferRelativeResize="0"/>
          <p:nvPr/>
        </p:nvPicPr>
        <p:blipFill>
          <a:blip r:embed="rId3">
            <a:alphaModFix/>
          </a:blip>
          <a:stretch>
            <a:fillRect/>
          </a:stretch>
        </p:blipFill>
        <p:spPr>
          <a:xfrm>
            <a:off x="8486675" y="905000"/>
            <a:ext cx="2609850" cy="1752600"/>
          </a:xfrm>
          <a:prstGeom prst="rect">
            <a:avLst/>
          </a:prstGeom>
          <a:noFill/>
          <a:ln>
            <a:noFill/>
          </a:ln>
        </p:spPr>
      </p:pic>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2011</Words>
  <Application>Microsoft Office PowerPoint</Application>
  <PresentationFormat>Widescreen</PresentationFormat>
  <Paragraphs>266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Noto Sans Symbols</vt:lpstr>
      <vt:lpstr>Twentieth Century</vt:lpstr>
      <vt:lpstr>Integral</vt:lpstr>
      <vt:lpstr>SEXUALITY AND DEVELOPMENTAL DISABILITIES: A WORKSHOP FOR PARENTS AND GUARDIANS</vt:lpstr>
      <vt:lpstr>PowerPoint Presentation</vt:lpstr>
      <vt:lpstr>SEXUALITY: PROTECTING BOUNDARIES</vt:lpstr>
      <vt:lpstr>OBJECTIVES:</vt:lpstr>
      <vt:lpstr>WHY IS IT IMPORTANT TO TALK ABOUT SEXUALITY?</vt:lpstr>
      <vt:lpstr>WHY IS IT IMPORTANT TO TALK ABOUT SEXUALITY? (CONT.)</vt:lpstr>
      <vt:lpstr>Some people with intellectual disability may have fewer opportunities to form social and sexual relationships for a number of reasons, including:</vt:lpstr>
      <vt:lpstr>HERE ARE SOME REASONS WHY PEOPLE WITH DEVELOPMENTAL DISABILITIES THINK IT IS IMPORTANT TO HAVE ACCESS TO SEXUALITY EDUCATION.  SELF ADVOCATES SAY:</vt:lpstr>
      <vt:lpstr>SEXUAL HEALTH MEANS:</vt:lpstr>
      <vt:lpstr>WHY WE ARE ALL HERE</vt:lpstr>
      <vt:lpstr>GROUP AGREEMENTS</vt:lpstr>
      <vt:lpstr>TURN TO THE PERSON NEXT TO YOU AND DISCUSS:</vt:lpstr>
      <vt:lpstr>EXAMPLES OF MESSAGES: </vt:lpstr>
      <vt:lpstr>WHAT IS SEXUALITY?</vt:lpstr>
      <vt:lpstr>WHAT MAKES IT DIFFICULT?</vt:lpstr>
      <vt:lpstr>PowerPoint Presentation</vt:lpstr>
      <vt:lpstr>THIS MAKES IT DIFFICULT:</vt:lpstr>
      <vt:lpstr>THIS SHOULD HELP US BECOME MORE COMFORTABLE TALKING ABOUT THE TOPIC.</vt:lpstr>
      <vt:lpstr>ROLE OF THE PARENT: </vt:lpstr>
      <vt:lpstr>HUMAN SEXUAL DEVELOPMENT</vt:lpstr>
      <vt:lpstr>SEXUAL INTERESTS AND CONCERNS</vt:lpstr>
      <vt:lpstr>SEXUAL INTERESTS AND CONCERNS (CONT.)</vt:lpstr>
      <vt:lpstr>SEXUAL INTERESTS AND CONCERNS (CONT.)</vt:lpstr>
      <vt:lpstr>HOW ARE CONCERNS THE SAME FOR PWD?</vt:lpstr>
      <vt:lpstr>HOW ARE CONCERNS DIFFERENT FOR PWD?</vt:lpstr>
      <vt:lpstr>TOPICS TO TEACH BASED ON THE PERSON'S BIOLOGICAL AGE, NOT THEIR COGNITIVE AGE</vt:lpstr>
      <vt:lpstr>TOPICS TO TEACH BASED ON THE PERSON'S BIOLOGICAL AGE, NOT THEIR COGNITIVE AGE</vt:lpstr>
      <vt:lpstr>TOPICS TO TEACH BASED ON THE PERSON'S BIOLOGICAL AGE, NOT THEIR COGNITIVE AGE</vt:lpstr>
      <vt:lpstr>TOPICS TO TEACH BASED ON THE PERSON'S BIOLOGICAL AGE, NOT THEIR COGNITIVE AGE</vt:lpstr>
      <vt:lpstr>TIPS FOR TEACHING:</vt:lpstr>
      <vt:lpstr>FACTUAL: TEACHABLE MOMENTS</vt:lpstr>
      <vt:lpstr>RESPONDING TO BEHAVIORS</vt:lpstr>
      <vt:lpstr>SCENARIOS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SEXUALITY AND DEVELOPMENTAL DISABILITIES: A WORKSHOP FOR PARENTS AND GUARDIANS</dc:title>
  <cp:lastModifiedBy>A C</cp:lastModifiedBy>
  <cp:revision>1</cp:revision>
  <dcterms:modified xsi:type="dcterms:W3CDTF">2019-06-19T15:54:09Z</dcterms:modified>
</cp:coreProperties>
</file>