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21"/>
  </p:notesMasterIdLst>
  <p:sldIdLst>
    <p:sldId id="256" r:id="rId2"/>
    <p:sldId id="257" r:id="rId3"/>
    <p:sldId id="265" r:id="rId4"/>
    <p:sldId id="258" r:id="rId5"/>
    <p:sldId id="259" r:id="rId6"/>
    <p:sldId id="260" r:id="rId7"/>
    <p:sldId id="264" r:id="rId8"/>
    <p:sldId id="267" r:id="rId9"/>
    <p:sldId id="271" r:id="rId10"/>
    <p:sldId id="272" r:id="rId11"/>
    <p:sldId id="273" r:id="rId12"/>
    <p:sldId id="278" r:id="rId13"/>
    <p:sldId id="279" r:id="rId14"/>
    <p:sldId id="280" r:id="rId15"/>
    <p:sldId id="275" r:id="rId16"/>
    <p:sldId id="276" r:id="rId17"/>
    <p:sldId id="281" r:id="rId18"/>
    <p:sldId id="282"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86393" autoAdjust="0"/>
  </p:normalViewPr>
  <p:slideViewPr>
    <p:cSldViewPr snapToGrid="0">
      <p:cViewPr varScale="1">
        <p:scale>
          <a:sx n="60" d="100"/>
          <a:sy n="60" d="100"/>
        </p:scale>
        <p:origin x="720" y="5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12B47-CF34-43B4-AECF-6FE0B520246D}"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69BB9-FA4F-43DA-BF45-A331A2AD4690}" type="slidenum">
              <a:rPr lang="en-US" smtClean="0"/>
              <a:t>‹#›</a:t>
            </a:fld>
            <a:endParaRPr lang="en-US"/>
          </a:p>
        </p:txBody>
      </p:sp>
    </p:spTree>
    <p:extLst>
      <p:ext uri="{BB962C8B-B14F-4D97-AF65-F5344CB8AC3E}">
        <p14:creationId xmlns:p14="http://schemas.microsoft.com/office/powerpoint/2010/main" val="38949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a:t>
            </a:r>
          </a:p>
          <a:p>
            <a:r>
              <a:rPr lang="en-US" dirty="0" smtClean="0"/>
              <a:t>Explain that Zoom</a:t>
            </a:r>
            <a:r>
              <a:rPr lang="en-US" baseline="0" dirty="0" smtClean="0"/>
              <a:t> is a new platform for our </a:t>
            </a:r>
            <a:r>
              <a:rPr lang="en-US" baseline="0" dirty="0" smtClean="0"/>
              <a:t>presentation.  </a:t>
            </a:r>
            <a:r>
              <a:rPr lang="en-US" baseline="0" dirty="0" smtClean="0"/>
              <a:t>We are going to cover SEL and Behavioral Modifications throughout in two part</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2</a:t>
            </a:fld>
            <a:endParaRPr lang="en-US"/>
          </a:p>
        </p:txBody>
      </p:sp>
    </p:spTree>
    <p:extLst>
      <p:ext uri="{BB962C8B-B14F-4D97-AF65-F5344CB8AC3E}">
        <p14:creationId xmlns:p14="http://schemas.microsoft.com/office/powerpoint/2010/main" val="68687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and Security- Try not to judge yourself for not taking the wagon ride,</a:t>
            </a:r>
            <a:r>
              <a:rPr lang="en-US" baseline="0" dirty="0" smtClean="0"/>
              <a:t> or reading that story before bed, Give yourself Grace. So instead did you turn down the radio in the car, walk to the mailbox together, capitalize on the things you are already doing. Ask if they want to help cook dinner. Parenting mode is hard, but there are simple ways that you can acknowledge you are listening. </a:t>
            </a:r>
          </a:p>
          <a:p>
            <a:r>
              <a:rPr lang="en-US" baseline="0" dirty="0" smtClean="0"/>
              <a:t>We can show kids how to problem solve, by letting them help bake cookies. Slow down, and try and figure out where you can be purposeful to include connection time.  It’s not going to be perfect, or happen all the time, but if we are self aware, we are able to be more responsive. Cooking dinner example. One day a week.</a:t>
            </a:r>
            <a:endParaRPr lang="en-US" dirty="0" smtClean="0"/>
          </a:p>
          <a:p>
            <a:r>
              <a:rPr lang="en-US" dirty="0" smtClean="0"/>
              <a:t>Brainstorm </a:t>
            </a:r>
            <a:r>
              <a:rPr lang="en-US" dirty="0" smtClean="0"/>
              <a:t>ways you connect with your child, or the children you serve. How</a:t>
            </a:r>
            <a:r>
              <a:rPr lang="en-US" baseline="0" dirty="0" smtClean="0"/>
              <a:t> does a relationship preserve a poor situation?</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11</a:t>
            </a:fld>
            <a:endParaRPr lang="en-US"/>
          </a:p>
        </p:txBody>
      </p:sp>
    </p:spTree>
    <p:extLst>
      <p:ext uri="{BB962C8B-B14F-4D97-AF65-F5344CB8AC3E}">
        <p14:creationId xmlns:p14="http://schemas.microsoft.com/office/powerpoint/2010/main" val="99712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These are obvious most of the time. We learned</a:t>
            </a:r>
            <a:r>
              <a:rPr lang="en-US" baseline="0" dirty="0" smtClean="0"/>
              <a:t> them in school. Most of America is fortunate enough to utilize them in most decisions, experiences, and they frame our mindset for the future. </a:t>
            </a:r>
          </a:p>
          <a:p>
            <a:r>
              <a:rPr lang="en-US" baseline="0" dirty="0" err="1" smtClean="0"/>
              <a:t>Rollar</a:t>
            </a:r>
            <a:r>
              <a:rPr lang="en-US" baseline="0" dirty="0" smtClean="0"/>
              <a:t> Coasters- Love them. They’re fast, the smell of funnel cakes, the screaming in excitement.</a:t>
            </a:r>
          </a:p>
          <a:p>
            <a:r>
              <a:rPr lang="en-US" baseline="0" dirty="0" smtClean="0"/>
              <a:t>Bad- They’re fast, the smell of funnel cakes, the screaming. </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13</a:t>
            </a:fld>
            <a:endParaRPr lang="en-US"/>
          </a:p>
        </p:txBody>
      </p:sp>
    </p:spTree>
    <p:extLst>
      <p:ext uri="{BB962C8B-B14F-4D97-AF65-F5344CB8AC3E}">
        <p14:creationId xmlns:p14="http://schemas.microsoft.com/office/powerpoint/2010/main" val="112142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 Deeper-</a:t>
            </a:r>
          </a:p>
          <a:p>
            <a:r>
              <a:rPr lang="en-US" dirty="0" smtClean="0"/>
              <a:t>Refer back to the roller coaster example. We all have internal</a:t>
            </a:r>
            <a:r>
              <a:rPr lang="en-US" baseline="0" dirty="0" smtClean="0"/>
              <a:t> signals that guide us.  I am going to give you a couple of examples to think about, and I want you to think about your immediate environmental landscape. There is nothing like a quiet Saturday morning, with the smell of coffee, cinnamon rolls baking, birds chirping, the sun is peeking and everyone else in the house is asleep. It immediately relaxes me. What senses did I use? </a:t>
            </a:r>
          </a:p>
          <a:p>
            <a:endParaRPr lang="en-US" baseline="0" dirty="0" smtClean="0"/>
          </a:p>
          <a:p>
            <a:r>
              <a:rPr lang="en-US" baseline="0" dirty="0" smtClean="0"/>
              <a:t>Walking into a busy Mall. The smell of popcorn or </a:t>
            </a:r>
            <a:r>
              <a:rPr lang="en-US" baseline="0" dirty="0" err="1" smtClean="0"/>
              <a:t>foodcourt</a:t>
            </a:r>
            <a:r>
              <a:rPr lang="en-US" baseline="0" dirty="0" smtClean="0"/>
              <a:t>, packed with people walking past you fast, music overhead repeating the same Holiday songs you have heard over and over. How do you feel? How does this landscape prepare you for your experience at the mall? It sets the stage. </a:t>
            </a:r>
            <a:endParaRPr lang="en-US" baseline="0" dirty="0" smtClean="0"/>
          </a:p>
          <a:p>
            <a:r>
              <a:rPr lang="en-US" baseline="0" dirty="0" smtClean="0"/>
              <a:t>Desensitize to something</a:t>
            </a:r>
          </a:p>
          <a:p>
            <a:r>
              <a:rPr lang="en-US" baseline="0" dirty="0" smtClean="0"/>
              <a:t>Exposure</a:t>
            </a:r>
          </a:p>
          <a:p>
            <a:r>
              <a:rPr lang="en-US" baseline="0" dirty="0" smtClean="0"/>
              <a:t>Anxiety- Public Speaking- What are five things you could do to prepare for it. </a:t>
            </a:r>
          </a:p>
          <a:p>
            <a:r>
              <a:rPr lang="en-US" baseline="0" dirty="0" smtClean="0"/>
              <a:t>Large Crowds.- you break it down</a:t>
            </a:r>
          </a:p>
          <a:p>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14</a:t>
            </a:fld>
            <a:endParaRPr lang="en-US"/>
          </a:p>
        </p:txBody>
      </p:sp>
    </p:spTree>
    <p:extLst>
      <p:ext uri="{BB962C8B-B14F-4D97-AF65-F5344CB8AC3E}">
        <p14:creationId xmlns:p14="http://schemas.microsoft.com/office/powerpoint/2010/main" val="293976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Lying, cheating, stealing, sneaking, hiding,</a:t>
            </a:r>
            <a:r>
              <a:rPr lang="en-US" baseline="0" dirty="0" smtClean="0"/>
              <a:t> anxiety, something is hard, whining, complaining</a:t>
            </a:r>
          </a:p>
          <a:p>
            <a:r>
              <a:rPr lang="en-US" baseline="0" dirty="0" smtClean="0"/>
              <a:t>These are all behaviors that warrant a missing connection or attachment.</a:t>
            </a:r>
          </a:p>
          <a:p>
            <a:r>
              <a:rPr lang="en-US" baseline="0" dirty="0" smtClean="0"/>
              <a:t>“They lie because they think that I say no all the time.”</a:t>
            </a:r>
          </a:p>
          <a:p>
            <a:r>
              <a:rPr lang="en-US" baseline="0" dirty="0" smtClean="0"/>
              <a:t>“ as a parent, you can simplify your life by explaining the why. </a:t>
            </a:r>
          </a:p>
          <a:p>
            <a:r>
              <a:rPr lang="en-US" baseline="0" dirty="0" smtClean="0"/>
              <a:t>Not being able to affectively communicate their needs, and that’s how they naturally respond. </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15</a:t>
            </a:fld>
            <a:endParaRPr lang="en-US"/>
          </a:p>
        </p:txBody>
      </p:sp>
    </p:spTree>
    <p:extLst>
      <p:ext uri="{BB962C8B-B14F-4D97-AF65-F5344CB8AC3E}">
        <p14:creationId xmlns:p14="http://schemas.microsoft.com/office/powerpoint/2010/main" val="330287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how far they can get. </a:t>
            </a:r>
          </a:p>
          <a:p>
            <a:r>
              <a:rPr lang="en-US" dirty="0" smtClean="0"/>
              <a:t>Did they really want the cookie? Or was it the connection? The attention? The hug? They</a:t>
            </a:r>
            <a:r>
              <a:rPr lang="en-US" baseline="0" dirty="0" smtClean="0"/>
              <a:t> want to do what their mom or dad is doing. Eat off of a big plate. Just like adults- we don’t like when we are treated different. Tune into cues. IS there something else they are desiring that we could accommodate and help build on their skills. </a:t>
            </a:r>
          </a:p>
          <a:p>
            <a:r>
              <a:rPr lang="en-US" baseline="0" dirty="0" smtClean="0"/>
              <a:t>Routine</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16</a:t>
            </a:fld>
            <a:endParaRPr lang="en-US"/>
          </a:p>
        </p:txBody>
      </p:sp>
    </p:spTree>
    <p:extLst>
      <p:ext uri="{BB962C8B-B14F-4D97-AF65-F5344CB8AC3E}">
        <p14:creationId xmlns:p14="http://schemas.microsoft.com/office/powerpoint/2010/main" val="318768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think about what skills you want your children to learn, cope, are they appropriate for the age group and developmentally abilities of all children? Why is it important to remember that learning is non-linear, and just because</a:t>
            </a:r>
            <a:r>
              <a:rPr lang="en-US" sz="1200" kern="1200" baseline="0" dirty="0" smtClean="0">
                <a:solidFill>
                  <a:schemeClr val="tx1"/>
                </a:solidFill>
                <a:effectLst/>
                <a:latin typeface="+mn-lt"/>
                <a:ea typeface="+mn-ea"/>
                <a:cs typeface="+mn-cs"/>
              </a:rPr>
              <a:t> another child</a:t>
            </a:r>
            <a:r>
              <a:rPr lang="en-US" sz="1200" kern="1200" dirty="0" smtClean="0">
                <a:solidFill>
                  <a:schemeClr val="tx1"/>
                </a:solidFill>
                <a:effectLst/>
                <a:latin typeface="+mn-lt"/>
                <a:ea typeface="+mn-ea"/>
                <a:cs typeface="+mn-cs"/>
              </a:rPr>
              <a:t> did something (or even one sibling did something) that not all the children will develop along the same timeline?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Skills is</a:t>
            </a:r>
            <a:r>
              <a:rPr lang="en-US" sz="1200" kern="1200" baseline="0" dirty="0" smtClean="0">
                <a:solidFill>
                  <a:schemeClr val="tx1"/>
                </a:solidFill>
                <a:effectLst/>
                <a:latin typeface="+mn-lt"/>
                <a:ea typeface="+mn-ea"/>
                <a:cs typeface="+mn-cs"/>
              </a:rPr>
              <a:t> at the bottom because we sometimes assume that a child doesn’t have the skills, without considering our own environmental landscape, opportunities that we can create in our normal routine, and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17</a:t>
            </a:fld>
            <a:endParaRPr lang="en-US"/>
          </a:p>
        </p:txBody>
      </p:sp>
    </p:spTree>
    <p:extLst>
      <p:ext uri="{BB962C8B-B14F-4D97-AF65-F5344CB8AC3E}">
        <p14:creationId xmlns:p14="http://schemas.microsoft.com/office/powerpoint/2010/main" val="155079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18</a:t>
            </a:fld>
            <a:endParaRPr lang="en-US"/>
          </a:p>
        </p:txBody>
      </p:sp>
    </p:spTree>
    <p:extLst>
      <p:ext uri="{BB962C8B-B14F-4D97-AF65-F5344CB8AC3E}">
        <p14:creationId xmlns:p14="http://schemas.microsoft.com/office/powerpoint/2010/main" val="152897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19</a:t>
            </a:fld>
            <a:endParaRPr lang="en-US"/>
          </a:p>
        </p:txBody>
      </p:sp>
    </p:spTree>
    <p:extLst>
      <p:ext uri="{BB962C8B-B14F-4D97-AF65-F5344CB8AC3E}">
        <p14:creationId xmlns:p14="http://schemas.microsoft.com/office/powerpoint/2010/main" val="177443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 on </a:t>
            </a:r>
            <a:r>
              <a:rPr lang="en-US" smtClean="0"/>
              <a:t>the quote:</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3</a:t>
            </a:fld>
            <a:endParaRPr lang="en-US"/>
          </a:p>
        </p:txBody>
      </p:sp>
    </p:spTree>
    <p:extLst>
      <p:ext uri="{BB962C8B-B14F-4D97-AF65-F5344CB8AC3E}">
        <p14:creationId xmlns:p14="http://schemas.microsoft.com/office/powerpoint/2010/main" val="141882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Zoom</a:t>
            </a:r>
            <a:r>
              <a:rPr lang="en-US" baseline="0" dirty="0" smtClean="0"/>
              <a:t> Attendees to take a minute and identify what Social and Emotional Skills are. This does not have to be formal. It can just be a few words, or even an image of what they think of. Share out on the zoom if they feel comfortable. </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4</a:t>
            </a:fld>
            <a:endParaRPr lang="en-US"/>
          </a:p>
        </p:txBody>
      </p:sp>
    </p:spTree>
    <p:extLst>
      <p:ext uri="{BB962C8B-B14F-4D97-AF65-F5344CB8AC3E}">
        <p14:creationId xmlns:p14="http://schemas.microsoft.com/office/powerpoint/2010/main" val="181256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5</a:t>
            </a:fld>
            <a:endParaRPr lang="en-US"/>
          </a:p>
        </p:txBody>
      </p:sp>
    </p:spTree>
    <p:extLst>
      <p:ext uri="{BB962C8B-B14F-4D97-AF65-F5344CB8AC3E}">
        <p14:creationId xmlns:p14="http://schemas.microsoft.com/office/powerpoint/2010/main" val="370252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time</a:t>
            </a:r>
            <a:r>
              <a:rPr lang="en-US" baseline="0" dirty="0" smtClean="0"/>
              <a:t> to briefly review the competencies of SEL and discuss how each of them link together to build a strong foundation. Today we will do an overarching of the SEL skills and Sensory and how they distinguish behaviors, life skills, and how we can benefit our children from our own understanding and approach and environmental landscape. </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6</a:t>
            </a:fld>
            <a:endParaRPr lang="en-US"/>
          </a:p>
        </p:txBody>
      </p:sp>
    </p:spTree>
    <p:extLst>
      <p:ext uri="{BB962C8B-B14F-4D97-AF65-F5344CB8AC3E}">
        <p14:creationId xmlns:p14="http://schemas.microsoft.com/office/powerpoint/2010/main" val="264802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a:t>
            </a:r>
            <a:r>
              <a:rPr lang="en-US" baseline="0" dirty="0" smtClean="0"/>
              <a:t> to ask you today to reframe your perspective and see if we can use some personal examples to help support children of all ages gain stronger social and emotional skills. It starts with us reframing our lens, and our approach. When we are aware of our own environmental landscape, we are able to be better responsive to others. </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7</a:t>
            </a:fld>
            <a:endParaRPr lang="en-US"/>
          </a:p>
        </p:txBody>
      </p:sp>
    </p:spTree>
    <p:extLst>
      <p:ext uri="{BB962C8B-B14F-4D97-AF65-F5344CB8AC3E}">
        <p14:creationId xmlns:p14="http://schemas.microsoft.com/office/powerpoint/2010/main" val="410336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helps distinguish</a:t>
            </a:r>
            <a:r>
              <a:rPr lang="en-US" baseline="0" dirty="0" smtClean="0"/>
              <a:t> our habits. </a:t>
            </a:r>
            <a:endParaRPr lang="en-US" baseline="0" dirty="0" smtClean="0"/>
          </a:p>
          <a:p>
            <a:r>
              <a:rPr lang="en-US" baseline="0" dirty="0" smtClean="0"/>
              <a:t>-Math example-</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8</a:t>
            </a:fld>
            <a:endParaRPr lang="en-US"/>
          </a:p>
        </p:txBody>
      </p:sp>
    </p:spTree>
    <p:extLst>
      <p:ext uri="{BB962C8B-B14F-4D97-AF65-F5344CB8AC3E}">
        <p14:creationId xmlns:p14="http://schemas.microsoft.com/office/powerpoint/2010/main" val="99979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how the funnel works.</a:t>
            </a:r>
          </a:p>
          <a:p>
            <a:r>
              <a:rPr lang="en-US" baseline="0" dirty="0" smtClean="0"/>
              <a:t>WHO, WHAT, WHERE, WHEN- Basic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don’t need to use the behavior spiral with all your kids. You can just use the concept as a tool after the occurrence of an incidence. What might help you remember this strategy the next time you face a challenging problem? If you were to teach this strategy to the parents and caregivers of the children in your class, how might that enable you to work together with them to get to the root cause of a child’s behavior? Or if you are a parent, who in your community or your child’s community can support you in using this strategy? </a:t>
            </a:r>
          </a:p>
          <a:p>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9</a:t>
            </a:fld>
            <a:endParaRPr lang="en-US"/>
          </a:p>
        </p:txBody>
      </p:sp>
    </p:spTree>
    <p:extLst>
      <p:ext uri="{BB962C8B-B14F-4D97-AF65-F5344CB8AC3E}">
        <p14:creationId xmlns:p14="http://schemas.microsoft.com/office/powerpoint/2010/main" val="248687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Maslow’s Hierarchy of Needs</a:t>
            </a:r>
            <a:r>
              <a:rPr lang="en-US" baseline="0" dirty="0" smtClean="0"/>
              <a:t> with an added detail of my own needs. </a:t>
            </a:r>
            <a:r>
              <a:rPr lang="en-US" baseline="0" dirty="0" smtClean="0">
                <a:sym typeface="Wingdings" panose="05000000000000000000" pitchFamily="2" charset="2"/>
              </a:rPr>
              <a:t></a:t>
            </a:r>
          </a:p>
          <a:p>
            <a:r>
              <a:rPr lang="en-US" baseline="0" dirty="0" smtClean="0">
                <a:sym typeface="Wingdings" panose="05000000000000000000" pitchFamily="2" charset="2"/>
              </a:rPr>
              <a:t>Who what where and when</a:t>
            </a:r>
          </a:p>
          <a:p>
            <a:r>
              <a:rPr lang="en-US" baseline="0" dirty="0" smtClean="0">
                <a:sym typeface="Wingdings" panose="05000000000000000000" pitchFamily="2" charset="2"/>
              </a:rPr>
              <a:t>Routines</a:t>
            </a:r>
          </a:p>
          <a:p>
            <a:r>
              <a:rPr lang="en-US" baseline="0" dirty="0" smtClean="0">
                <a:sym typeface="Wingdings" panose="05000000000000000000" pitchFamily="2" charset="2"/>
              </a:rPr>
              <a:t>Predictability</a:t>
            </a:r>
          </a:p>
          <a:p>
            <a:r>
              <a:rPr lang="en-US" baseline="0" dirty="0" smtClean="0">
                <a:sym typeface="Wingdings" panose="05000000000000000000" pitchFamily="2" charset="2"/>
              </a:rPr>
              <a:t>Consistency</a:t>
            </a:r>
          </a:p>
          <a:p>
            <a:r>
              <a:rPr lang="en-US" baseline="0" dirty="0" smtClean="0">
                <a:sym typeface="Wingdings" panose="05000000000000000000" pitchFamily="2" charset="2"/>
              </a:rPr>
              <a:t>Talk through changes prior</a:t>
            </a:r>
            <a:endParaRPr lang="en-US" dirty="0"/>
          </a:p>
        </p:txBody>
      </p:sp>
      <p:sp>
        <p:nvSpPr>
          <p:cNvPr id="4" name="Slide Number Placeholder 3"/>
          <p:cNvSpPr>
            <a:spLocks noGrp="1"/>
          </p:cNvSpPr>
          <p:nvPr>
            <p:ph type="sldNum" sz="quarter" idx="10"/>
          </p:nvPr>
        </p:nvSpPr>
        <p:spPr/>
        <p:txBody>
          <a:bodyPr/>
          <a:lstStyle/>
          <a:p>
            <a:fld id="{6A869BB9-FA4F-43DA-BF45-A331A2AD4690}" type="slidenum">
              <a:rPr lang="en-US" smtClean="0"/>
              <a:t>10</a:t>
            </a:fld>
            <a:endParaRPr lang="en-US"/>
          </a:p>
        </p:txBody>
      </p:sp>
    </p:spTree>
    <p:extLst>
      <p:ext uri="{BB962C8B-B14F-4D97-AF65-F5344CB8AC3E}">
        <p14:creationId xmlns:p14="http://schemas.microsoft.com/office/powerpoint/2010/main" val="60058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98A13-E44E-4BDA-887F-A10A7CBF870B}"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22778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98A13-E44E-4BDA-887F-A10A7CBF870B}"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34767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98A13-E44E-4BDA-887F-A10A7CBF870B}"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255651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98A13-E44E-4BDA-887F-A10A7CBF870B}"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226545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98A13-E44E-4BDA-887F-A10A7CBF870B}"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42841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98A13-E44E-4BDA-887F-A10A7CBF870B}"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354254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98A13-E44E-4BDA-887F-A10A7CBF870B}"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223407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98A13-E44E-4BDA-887F-A10A7CBF870B}"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106135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98A13-E44E-4BDA-887F-A10A7CBF870B}"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28307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98A13-E44E-4BDA-887F-A10A7CBF870B}"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174865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98A13-E44E-4BDA-887F-A10A7CBF870B}"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C5C04-B2F5-490E-AE08-0663FDB52725}" type="slidenum">
              <a:rPr lang="en-US" smtClean="0"/>
              <a:t>‹#›</a:t>
            </a:fld>
            <a:endParaRPr lang="en-US"/>
          </a:p>
        </p:txBody>
      </p:sp>
    </p:spTree>
    <p:extLst>
      <p:ext uri="{BB962C8B-B14F-4D97-AF65-F5344CB8AC3E}">
        <p14:creationId xmlns:p14="http://schemas.microsoft.com/office/powerpoint/2010/main" val="94756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98A13-E44E-4BDA-887F-A10A7CBF870B}" type="datetimeFigureOut">
              <a:rPr lang="en-US" smtClean="0"/>
              <a:t>5/12/2020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C5C04-B2F5-490E-AE08-0663FDB52725}" type="slidenum">
              <a:rPr lang="en-US" smtClean="0"/>
              <a:t>‹#›</a:t>
            </a:fld>
            <a:endParaRPr lang="en-US"/>
          </a:p>
        </p:txBody>
      </p:sp>
    </p:spTree>
    <p:extLst>
      <p:ext uri="{BB962C8B-B14F-4D97-AF65-F5344CB8AC3E}">
        <p14:creationId xmlns:p14="http://schemas.microsoft.com/office/powerpoint/2010/main" val="170519711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2793" y="3433156"/>
            <a:ext cx="9144000" cy="1820488"/>
          </a:xfrm>
          <a:prstGeom prst="rect">
            <a:avLst/>
          </a:prstGeom>
        </p:spPr>
      </p:pic>
      <p:sp>
        <p:nvSpPr>
          <p:cNvPr id="2" name="TextBox 1"/>
          <p:cNvSpPr txBox="1"/>
          <p:nvPr/>
        </p:nvSpPr>
        <p:spPr>
          <a:xfrm>
            <a:off x="2276334" y="1123672"/>
            <a:ext cx="7456517" cy="2308324"/>
          </a:xfrm>
          <a:prstGeom prst="rect">
            <a:avLst/>
          </a:prstGeom>
          <a:noFill/>
        </p:spPr>
        <p:txBody>
          <a:bodyPr wrap="square" rtlCol="0">
            <a:spAutoFit/>
          </a:bodyPr>
          <a:lstStyle/>
          <a:p>
            <a:pPr algn="ctr"/>
            <a:r>
              <a:rPr lang="en-US" sz="4800" dirty="0" smtClean="0"/>
              <a:t>Addressing Challenges with Children focusing on Social and Emotional Competencies</a:t>
            </a:r>
            <a:endParaRPr lang="en-US" sz="4800" dirty="0"/>
          </a:p>
        </p:txBody>
      </p:sp>
    </p:spTree>
    <p:extLst>
      <p:ext uri="{BB962C8B-B14F-4D97-AF65-F5344CB8AC3E}">
        <p14:creationId xmlns:p14="http://schemas.microsoft.com/office/powerpoint/2010/main" val="2100093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Basic Needs</a:t>
            </a:r>
            <a:endParaRPr lang="en-US" sz="6000" dirty="0">
              <a:solidFill>
                <a:srgbClr val="FF0000"/>
              </a:solidFill>
            </a:endParaRPr>
          </a:p>
        </p:txBody>
      </p:sp>
      <p:pic>
        <p:nvPicPr>
          <p:cNvPr id="1026" name="Picture 2" descr="See the sourc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3095" y="1775749"/>
            <a:ext cx="6766560" cy="4486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4"/>
          <a:stretch>
            <a:fillRect/>
          </a:stretch>
        </p:blipFill>
        <p:spPr>
          <a:xfrm>
            <a:off x="8619655" y="2894035"/>
            <a:ext cx="3467100" cy="3876675"/>
          </a:xfrm>
          <a:prstGeom prst="rect">
            <a:avLst/>
          </a:prstGeom>
        </p:spPr>
      </p:pic>
    </p:spTree>
    <p:extLst>
      <p:ext uri="{BB962C8B-B14F-4D97-AF65-F5344CB8AC3E}">
        <p14:creationId xmlns:p14="http://schemas.microsoft.com/office/powerpoint/2010/main" val="37448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C000"/>
                </a:solidFill>
              </a:rPr>
              <a:t>Connection</a:t>
            </a:r>
            <a:endParaRPr lang="en-US" sz="6000" dirty="0">
              <a:solidFill>
                <a:srgbClr val="FFC000"/>
              </a:solidFill>
            </a:endParaRPr>
          </a:p>
        </p:txBody>
      </p:sp>
      <p:pic>
        <p:nvPicPr>
          <p:cNvPr id="2050" name="Picture 2" descr="Image result for rolls of colorful ta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1756" y="1863037"/>
            <a:ext cx="6467423" cy="3758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4"/>
          <a:stretch>
            <a:fillRect/>
          </a:stretch>
        </p:blipFill>
        <p:spPr>
          <a:xfrm>
            <a:off x="8551830" y="2668772"/>
            <a:ext cx="3467100" cy="4024364"/>
          </a:xfrm>
          <a:prstGeom prst="rect">
            <a:avLst/>
          </a:prstGeom>
        </p:spPr>
      </p:pic>
    </p:spTree>
    <p:extLst>
      <p:ext uri="{BB962C8B-B14F-4D97-AF65-F5344CB8AC3E}">
        <p14:creationId xmlns:p14="http://schemas.microsoft.com/office/powerpoint/2010/main" val="232728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5431"/>
            <a:ext cx="10515600" cy="4731532"/>
          </a:xfrm>
        </p:spPr>
        <p:txBody>
          <a:bodyPr>
            <a:normAutofit/>
          </a:bodyPr>
          <a:lstStyle/>
          <a:p>
            <a:pPr marL="0" indent="0" algn="ctr">
              <a:buNone/>
            </a:pPr>
            <a:r>
              <a:rPr lang="en-US" sz="4800" dirty="0" smtClean="0"/>
              <a:t>How </a:t>
            </a:r>
            <a:r>
              <a:rPr lang="en-US" sz="4800" dirty="0"/>
              <a:t>many senses can you name?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13" y="2461094"/>
            <a:ext cx="6429375" cy="3095625"/>
          </a:xfrm>
          <a:prstGeom prst="rect">
            <a:avLst/>
          </a:prstGeom>
        </p:spPr>
      </p:pic>
      <p:sp>
        <p:nvSpPr>
          <p:cNvPr id="6" name="Rectangle 5"/>
          <p:cNvSpPr/>
          <p:nvPr/>
        </p:nvSpPr>
        <p:spPr>
          <a:xfrm>
            <a:off x="1806618" y="3409876"/>
            <a:ext cx="924560" cy="165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97793" y="3070580"/>
            <a:ext cx="1036320" cy="157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05385" y="3409876"/>
            <a:ext cx="1107440" cy="1564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87538" y="3014700"/>
            <a:ext cx="1127760" cy="168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90011" y="3364156"/>
            <a:ext cx="1080654" cy="165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6928" y="429768"/>
            <a:ext cx="6803136" cy="1015663"/>
          </a:xfrm>
          <a:prstGeom prst="rect">
            <a:avLst/>
          </a:prstGeom>
          <a:noFill/>
        </p:spPr>
        <p:txBody>
          <a:bodyPr wrap="square" rtlCol="0">
            <a:spAutoFit/>
          </a:bodyPr>
          <a:lstStyle/>
          <a:p>
            <a:r>
              <a:rPr lang="en-US" sz="6000" dirty="0" smtClean="0">
                <a:solidFill>
                  <a:srgbClr val="FFFF00"/>
                </a:solidFill>
              </a:rPr>
              <a:t>Sensory</a:t>
            </a:r>
            <a:endParaRPr lang="en-US" sz="6000" dirty="0">
              <a:solidFill>
                <a:srgbClr val="FFFF00"/>
              </a:solidFill>
            </a:endParaRPr>
          </a:p>
        </p:txBody>
      </p:sp>
      <p:pic>
        <p:nvPicPr>
          <p:cNvPr id="10" name="Picture 9"/>
          <p:cNvPicPr/>
          <p:nvPr/>
        </p:nvPicPr>
        <p:blipFill>
          <a:blip r:embed="rId3"/>
          <a:stretch>
            <a:fillRect/>
          </a:stretch>
        </p:blipFill>
        <p:spPr>
          <a:xfrm>
            <a:off x="8724900" y="2981325"/>
            <a:ext cx="3467100" cy="3876675"/>
          </a:xfrm>
          <a:prstGeom prst="rect">
            <a:avLst/>
          </a:prstGeom>
        </p:spPr>
      </p:pic>
    </p:spTree>
    <p:extLst>
      <p:ext uri="{BB962C8B-B14F-4D97-AF65-F5344CB8AC3E}">
        <p14:creationId xmlns:p14="http://schemas.microsoft.com/office/powerpoint/2010/main" val="287350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81252"/>
          </a:xfrm>
        </p:spPr>
        <p:txBody>
          <a:bodyPr>
            <a:normAutofit fontScale="90000"/>
          </a:bodyPr>
          <a:lstStyle/>
          <a:p>
            <a:r>
              <a:rPr lang="en-US" sz="3100" dirty="0" smtClean="0">
                <a:latin typeface="+mn-lt"/>
              </a:rPr>
              <a:t>What do senses have to do with social and emotional skills?</a:t>
            </a:r>
            <a:br>
              <a:rPr lang="en-US" sz="3100" dirty="0" smtClean="0">
                <a:latin typeface="+mn-lt"/>
              </a:rPr>
            </a:br>
            <a:r>
              <a:rPr lang="en-US" sz="3100" dirty="0">
                <a:latin typeface="+mn-lt"/>
              </a:rPr>
              <a:t/>
            </a:r>
            <a:br>
              <a:rPr lang="en-US" sz="3100" dirty="0">
                <a:latin typeface="+mn-lt"/>
              </a:rPr>
            </a:br>
            <a:r>
              <a:rPr lang="en-US" sz="2800" dirty="0" smtClean="0">
                <a:latin typeface="+mn-lt"/>
              </a:rPr>
              <a:t/>
            </a:r>
            <a:br>
              <a:rPr lang="en-US" sz="2800" dirty="0" smtClean="0">
                <a:latin typeface="+mn-lt"/>
              </a:rPr>
            </a:br>
            <a:endParaRPr lang="en-US" sz="28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615" y="1371601"/>
            <a:ext cx="8611985" cy="3873730"/>
          </a:xfrm>
          <a:prstGeom prst="rect">
            <a:avLst/>
          </a:prstGeom>
        </p:spPr>
      </p:pic>
    </p:spTree>
    <p:extLst>
      <p:ext uri="{BB962C8B-B14F-4D97-AF65-F5344CB8AC3E}">
        <p14:creationId xmlns:p14="http://schemas.microsoft.com/office/powerpoint/2010/main" val="164003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277687" y="448887"/>
            <a:ext cx="6716684" cy="62511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9243" y="2200940"/>
            <a:ext cx="2579734" cy="2541394"/>
          </a:xfrm>
          <a:prstGeom prst="rect">
            <a:avLst/>
          </a:prstGeom>
        </p:spPr>
      </p:pic>
    </p:spTree>
    <p:extLst>
      <p:ext uri="{BB962C8B-B14F-4D97-AF65-F5344CB8AC3E}">
        <p14:creationId xmlns:p14="http://schemas.microsoft.com/office/powerpoint/2010/main" val="270527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rPr>
              <a:t>Avoidance</a:t>
            </a:r>
            <a:endParaRPr lang="en-US" sz="6000" dirty="0">
              <a:solidFill>
                <a:srgbClr val="00B050"/>
              </a:solidFill>
            </a:endParaRPr>
          </a:p>
        </p:txBody>
      </p:sp>
      <p:pic>
        <p:nvPicPr>
          <p:cNvPr id="7" name="Content Placeholder 6"/>
          <p:cNvPicPr>
            <a:picLocks noGrp="1" noChangeAspect="1"/>
          </p:cNvPicPr>
          <p:nvPr>
            <p:ph idx="1"/>
          </p:nvPr>
        </p:nvPicPr>
        <p:blipFill>
          <a:blip r:embed="rId3"/>
          <a:stretch>
            <a:fillRect/>
          </a:stretch>
        </p:blipFill>
        <p:spPr>
          <a:xfrm>
            <a:off x="838200" y="2295404"/>
            <a:ext cx="4210494" cy="2708441"/>
          </a:xfrm>
          <a:prstGeom prst="rect">
            <a:avLst/>
          </a:prstGeom>
          <a:ln w="38100">
            <a:solidFill>
              <a:srgbClr val="00B050"/>
            </a:solidFill>
          </a:ln>
        </p:spPr>
      </p:pic>
      <p:pic>
        <p:nvPicPr>
          <p:cNvPr id="8" name="Picture 7"/>
          <p:cNvPicPr>
            <a:picLocks noChangeAspect="1"/>
          </p:cNvPicPr>
          <p:nvPr/>
        </p:nvPicPr>
        <p:blipFill>
          <a:blip r:embed="rId4"/>
          <a:stretch>
            <a:fillRect/>
          </a:stretch>
        </p:blipFill>
        <p:spPr>
          <a:xfrm>
            <a:off x="4905154" y="792568"/>
            <a:ext cx="3635560" cy="2693028"/>
          </a:xfrm>
          <a:prstGeom prst="rect">
            <a:avLst/>
          </a:prstGeom>
          <a:ln w="57150">
            <a:solidFill>
              <a:srgbClr val="00B050"/>
            </a:solidFill>
          </a:ln>
        </p:spPr>
      </p:pic>
      <p:pic>
        <p:nvPicPr>
          <p:cNvPr id="10" name="Picture 9"/>
          <p:cNvPicPr>
            <a:picLocks noChangeAspect="1"/>
          </p:cNvPicPr>
          <p:nvPr/>
        </p:nvPicPr>
        <p:blipFill>
          <a:blip r:embed="rId5"/>
          <a:stretch>
            <a:fillRect/>
          </a:stretch>
        </p:blipFill>
        <p:spPr>
          <a:xfrm>
            <a:off x="4690287" y="3913039"/>
            <a:ext cx="3619500" cy="2190750"/>
          </a:xfrm>
          <a:prstGeom prst="rect">
            <a:avLst/>
          </a:prstGeom>
          <a:ln w="38100">
            <a:solidFill>
              <a:srgbClr val="00B050"/>
            </a:solidFill>
          </a:ln>
        </p:spPr>
      </p:pic>
      <p:pic>
        <p:nvPicPr>
          <p:cNvPr id="11" name="Picture 10"/>
          <p:cNvPicPr/>
          <p:nvPr/>
        </p:nvPicPr>
        <p:blipFill>
          <a:blip r:embed="rId6"/>
          <a:stretch>
            <a:fillRect/>
          </a:stretch>
        </p:blipFill>
        <p:spPr>
          <a:xfrm>
            <a:off x="8724900" y="2981325"/>
            <a:ext cx="3467100" cy="3876675"/>
          </a:xfrm>
          <a:prstGeom prst="rect">
            <a:avLst/>
          </a:prstGeom>
        </p:spPr>
      </p:pic>
    </p:spTree>
    <p:extLst>
      <p:ext uri="{BB962C8B-B14F-4D97-AF65-F5344CB8AC3E}">
        <p14:creationId xmlns:p14="http://schemas.microsoft.com/office/powerpoint/2010/main" val="95166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70C0"/>
                </a:solidFill>
              </a:rPr>
              <a:t>Desires</a:t>
            </a:r>
            <a:endParaRPr lang="en-US" sz="6000" dirty="0">
              <a:solidFill>
                <a:srgbClr val="0070C0"/>
              </a:solidFill>
            </a:endParaRPr>
          </a:p>
        </p:txBody>
      </p:sp>
      <p:pic>
        <p:nvPicPr>
          <p:cNvPr id="4" name="Content Placeholder 3"/>
          <p:cNvPicPr>
            <a:picLocks noGrp="1" noChangeAspect="1"/>
          </p:cNvPicPr>
          <p:nvPr>
            <p:ph idx="1"/>
          </p:nvPr>
        </p:nvPicPr>
        <p:blipFill>
          <a:blip r:embed="rId3"/>
          <a:stretch>
            <a:fillRect/>
          </a:stretch>
        </p:blipFill>
        <p:spPr>
          <a:xfrm>
            <a:off x="2392326" y="1903228"/>
            <a:ext cx="4746661" cy="3817087"/>
          </a:xfrm>
          <a:prstGeom prst="rect">
            <a:avLst/>
          </a:prstGeom>
          <a:ln w="38100">
            <a:solidFill>
              <a:srgbClr val="0070C0"/>
            </a:solidFill>
          </a:ln>
        </p:spPr>
      </p:pic>
      <p:pic>
        <p:nvPicPr>
          <p:cNvPr id="5" name="Picture 4"/>
          <p:cNvPicPr/>
          <p:nvPr/>
        </p:nvPicPr>
        <p:blipFill>
          <a:blip r:embed="rId4"/>
          <a:stretch>
            <a:fillRect/>
          </a:stretch>
        </p:blipFill>
        <p:spPr>
          <a:xfrm>
            <a:off x="8650472" y="2843102"/>
            <a:ext cx="3467100" cy="3876675"/>
          </a:xfrm>
          <a:prstGeom prst="rect">
            <a:avLst/>
          </a:prstGeom>
        </p:spPr>
      </p:pic>
    </p:spTree>
    <p:extLst>
      <p:ext uri="{BB962C8B-B14F-4D97-AF65-F5344CB8AC3E}">
        <p14:creationId xmlns:p14="http://schemas.microsoft.com/office/powerpoint/2010/main" val="1173654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7030A0"/>
                </a:solidFill>
                <a:latin typeface="+mn-lt"/>
              </a:rPr>
              <a:t>Skills</a:t>
            </a:r>
            <a:endParaRPr lang="en-US" sz="6000" dirty="0">
              <a:solidFill>
                <a:srgbClr val="7030A0"/>
              </a:solidFill>
              <a:latin typeface="+mn-lt"/>
            </a:endParaRPr>
          </a:p>
        </p:txBody>
      </p:sp>
      <p:pic>
        <p:nvPicPr>
          <p:cNvPr id="4" name="Content Placeholder 3"/>
          <p:cNvPicPr>
            <a:picLocks noGrp="1" noChangeAspect="1"/>
          </p:cNvPicPr>
          <p:nvPr>
            <p:ph idx="1"/>
          </p:nvPr>
        </p:nvPicPr>
        <p:blipFill>
          <a:blip r:embed="rId3"/>
          <a:stretch>
            <a:fillRect/>
          </a:stretch>
        </p:blipFill>
        <p:spPr>
          <a:xfrm>
            <a:off x="244548" y="1467293"/>
            <a:ext cx="8484782" cy="5092442"/>
          </a:xfrm>
          <a:prstGeom prst="rect">
            <a:avLst/>
          </a:prstGeom>
        </p:spPr>
      </p:pic>
      <p:pic>
        <p:nvPicPr>
          <p:cNvPr id="5" name="Picture 4"/>
          <p:cNvPicPr/>
          <p:nvPr/>
        </p:nvPicPr>
        <p:blipFill>
          <a:blip r:embed="rId4"/>
          <a:stretch>
            <a:fillRect/>
          </a:stretch>
        </p:blipFill>
        <p:spPr>
          <a:xfrm>
            <a:off x="9267160" y="3827720"/>
            <a:ext cx="2726365" cy="2926871"/>
          </a:xfrm>
          <a:prstGeom prst="rect">
            <a:avLst/>
          </a:prstGeom>
        </p:spPr>
      </p:pic>
    </p:spTree>
    <p:extLst>
      <p:ext uri="{BB962C8B-B14F-4D97-AF65-F5344CB8AC3E}">
        <p14:creationId xmlns:p14="http://schemas.microsoft.com/office/powerpoint/2010/main" val="77528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4437" y="3244334"/>
            <a:ext cx="184731" cy="369332"/>
          </a:xfrm>
          <a:prstGeom prst="rect">
            <a:avLst/>
          </a:prstGeom>
        </p:spPr>
        <p:txBody>
          <a:bodyPr wrap="none">
            <a:spAutoFit/>
          </a:bodyPr>
          <a:lstStyle/>
          <a:p>
            <a:endParaRPr lang="en-US" dirty="0"/>
          </a:p>
        </p:txBody>
      </p:sp>
      <p:pic>
        <p:nvPicPr>
          <p:cNvPr id="8" name="Picture 7"/>
          <p:cNvPicPr>
            <a:picLocks noChangeAspect="1"/>
          </p:cNvPicPr>
          <p:nvPr/>
        </p:nvPicPr>
        <p:blipFill>
          <a:blip r:embed="rId3"/>
          <a:stretch>
            <a:fillRect/>
          </a:stretch>
        </p:blipFill>
        <p:spPr>
          <a:xfrm>
            <a:off x="1190847" y="478465"/>
            <a:ext cx="9505506" cy="5922335"/>
          </a:xfrm>
          <a:prstGeom prst="rect">
            <a:avLst/>
          </a:prstGeom>
        </p:spPr>
      </p:pic>
    </p:spTree>
    <p:extLst>
      <p:ext uri="{BB962C8B-B14F-4D97-AF65-F5344CB8AC3E}">
        <p14:creationId xmlns:p14="http://schemas.microsoft.com/office/powerpoint/2010/main" val="151731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3284"/>
            <a:ext cx="10515600" cy="5953679"/>
          </a:xfrm>
        </p:spPr>
        <p:txBody>
          <a:bodyPr>
            <a:normAutofit fontScale="92500" lnSpcReduction="20000"/>
          </a:bodyPr>
          <a:lstStyle/>
          <a:p>
            <a:r>
              <a:rPr lang="en-US" dirty="0" smtClean="0"/>
              <a:t>Inclusion</a:t>
            </a:r>
          </a:p>
          <a:p>
            <a:pPr lvl="1"/>
            <a:r>
              <a:rPr lang="en-US" dirty="0" smtClean="0"/>
              <a:t>Provide Every Opportunity for the child to interact with same aged peers at different cognitive abilities.</a:t>
            </a:r>
            <a:endParaRPr lang="en-US" dirty="0" smtClean="0"/>
          </a:p>
          <a:p>
            <a:r>
              <a:rPr lang="en-US" dirty="0" smtClean="0"/>
              <a:t>Building Self-Esteem</a:t>
            </a:r>
          </a:p>
          <a:p>
            <a:pPr lvl="1"/>
            <a:r>
              <a:rPr lang="en-US" dirty="0" smtClean="0"/>
              <a:t>Rephrasing Feedback</a:t>
            </a:r>
          </a:p>
          <a:p>
            <a:pPr lvl="1"/>
            <a:r>
              <a:rPr lang="en-US" dirty="0" smtClean="0"/>
              <a:t>Positive Reinforcement</a:t>
            </a:r>
          </a:p>
          <a:p>
            <a:pPr lvl="1"/>
            <a:r>
              <a:rPr lang="en-US" dirty="0" smtClean="0"/>
              <a:t>Realistic Expectations</a:t>
            </a:r>
          </a:p>
          <a:p>
            <a:r>
              <a:rPr lang="en-US" dirty="0" smtClean="0"/>
              <a:t>Progressive Learning Opportunities</a:t>
            </a:r>
          </a:p>
          <a:p>
            <a:pPr lvl="1"/>
            <a:r>
              <a:rPr lang="en-US" dirty="0" smtClean="0"/>
              <a:t>Support children progressively to new learning</a:t>
            </a:r>
          </a:p>
          <a:p>
            <a:pPr lvl="1"/>
            <a:r>
              <a:rPr lang="en-US" dirty="0" smtClean="0"/>
              <a:t>Never assume they can’t do something</a:t>
            </a:r>
            <a:endParaRPr lang="en-US" dirty="0" smtClean="0"/>
          </a:p>
          <a:p>
            <a:r>
              <a:rPr lang="en-US" dirty="0" smtClean="0"/>
              <a:t>Minimize Distractions</a:t>
            </a:r>
          </a:p>
          <a:p>
            <a:pPr lvl="1"/>
            <a:r>
              <a:rPr lang="en-US" dirty="0" smtClean="0"/>
              <a:t>Environmental awareness </a:t>
            </a:r>
          </a:p>
          <a:p>
            <a:pPr lvl="1"/>
            <a:r>
              <a:rPr lang="en-US" dirty="0" smtClean="0"/>
              <a:t>Sensory</a:t>
            </a:r>
          </a:p>
          <a:p>
            <a:r>
              <a:rPr lang="en-US" dirty="0" smtClean="0"/>
              <a:t>Behavior Management Techniques</a:t>
            </a:r>
          </a:p>
          <a:p>
            <a:pPr lvl="1"/>
            <a:r>
              <a:rPr lang="en-US" dirty="0" smtClean="0"/>
              <a:t>Consistency</a:t>
            </a:r>
          </a:p>
          <a:p>
            <a:pPr lvl="1"/>
            <a:r>
              <a:rPr lang="en-US" dirty="0" smtClean="0"/>
              <a:t>Positive Reinforcement</a:t>
            </a:r>
          </a:p>
          <a:p>
            <a:pPr lvl="1"/>
            <a:r>
              <a:rPr lang="en-US" dirty="0" smtClean="0"/>
              <a:t>Realistic Expectations</a:t>
            </a:r>
            <a:endParaRPr lang="en-US" dirty="0"/>
          </a:p>
        </p:txBody>
      </p:sp>
    </p:spTree>
    <p:extLst>
      <p:ext uri="{BB962C8B-B14F-4D97-AF65-F5344CB8AC3E}">
        <p14:creationId xmlns:p14="http://schemas.microsoft.com/office/powerpoint/2010/main" val="119372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8838" y="520009"/>
            <a:ext cx="9539097" cy="1062038"/>
          </a:xfrm>
          <a:prstGeom prst="rect">
            <a:avLst/>
          </a:prstGeom>
        </p:spPr>
      </p:pic>
      <p:sp>
        <p:nvSpPr>
          <p:cNvPr id="5" name="TextBox 4"/>
          <p:cNvSpPr txBox="1"/>
          <p:nvPr/>
        </p:nvSpPr>
        <p:spPr>
          <a:xfrm>
            <a:off x="788287" y="1760338"/>
            <a:ext cx="9966959" cy="4498848"/>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2308098" y="1472184"/>
            <a:ext cx="1907286" cy="2176273"/>
          </a:xfrm>
          <a:prstGeom prst="rect">
            <a:avLst/>
          </a:prstGeom>
        </p:spPr>
      </p:pic>
      <p:pic>
        <p:nvPicPr>
          <p:cNvPr id="7" name="Picture 6"/>
          <p:cNvPicPr>
            <a:picLocks noChangeAspect="1"/>
          </p:cNvPicPr>
          <p:nvPr/>
        </p:nvPicPr>
        <p:blipFill>
          <a:blip r:embed="rId5"/>
          <a:stretch>
            <a:fillRect/>
          </a:stretch>
        </p:blipFill>
        <p:spPr>
          <a:xfrm>
            <a:off x="7114033" y="1472184"/>
            <a:ext cx="1691640" cy="2121408"/>
          </a:xfrm>
          <a:prstGeom prst="rect">
            <a:avLst/>
          </a:prstGeom>
        </p:spPr>
      </p:pic>
      <p:pic>
        <p:nvPicPr>
          <p:cNvPr id="8" name="Picture 7"/>
          <p:cNvPicPr>
            <a:picLocks noChangeAspect="1"/>
          </p:cNvPicPr>
          <p:nvPr/>
        </p:nvPicPr>
        <p:blipFill>
          <a:blip r:embed="rId6"/>
          <a:stretch>
            <a:fillRect/>
          </a:stretch>
        </p:blipFill>
        <p:spPr>
          <a:xfrm>
            <a:off x="2014727" y="3747172"/>
            <a:ext cx="2703577" cy="853460"/>
          </a:xfrm>
          <a:prstGeom prst="rect">
            <a:avLst/>
          </a:prstGeom>
        </p:spPr>
      </p:pic>
      <p:pic>
        <p:nvPicPr>
          <p:cNvPr id="9" name="Picture 8"/>
          <p:cNvPicPr>
            <a:picLocks noChangeAspect="1"/>
          </p:cNvPicPr>
          <p:nvPr/>
        </p:nvPicPr>
        <p:blipFill>
          <a:blip r:embed="rId7"/>
          <a:stretch>
            <a:fillRect/>
          </a:stretch>
        </p:blipFill>
        <p:spPr>
          <a:xfrm>
            <a:off x="6797421" y="3736221"/>
            <a:ext cx="2785492" cy="733335"/>
          </a:xfrm>
          <a:prstGeom prst="rect">
            <a:avLst/>
          </a:prstGeom>
        </p:spPr>
      </p:pic>
      <p:pic>
        <p:nvPicPr>
          <p:cNvPr id="10" name="Picture 9"/>
          <p:cNvPicPr>
            <a:picLocks noChangeAspect="1"/>
          </p:cNvPicPr>
          <p:nvPr/>
        </p:nvPicPr>
        <p:blipFill>
          <a:blip r:embed="rId8"/>
          <a:stretch>
            <a:fillRect/>
          </a:stretch>
        </p:blipFill>
        <p:spPr>
          <a:xfrm>
            <a:off x="1517140" y="5016802"/>
            <a:ext cx="995173" cy="1378184"/>
          </a:xfrm>
          <a:prstGeom prst="rect">
            <a:avLst/>
          </a:prstGeom>
        </p:spPr>
      </p:pic>
      <p:pic>
        <p:nvPicPr>
          <p:cNvPr id="11" name="Picture 10"/>
          <p:cNvPicPr>
            <a:picLocks noChangeAspect="1"/>
          </p:cNvPicPr>
          <p:nvPr/>
        </p:nvPicPr>
        <p:blipFill>
          <a:blip r:embed="rId9"/>
          <a:stretch>
            <a:fillRect/>
          </a:stretch>
        </p:blipFill>
        <p:spPr>
          <a:xfrm>
            <a:off x="727928" y="4683529"/>
            <a:ext cx="609600" cy="571500"/>
          </a:xfrm>
          <a:prstGeom prst="rect">
            <a:avLst/>
          </a:prstGeom>
        </p:spPr>
      </p:pic>
      <p:pic>
        <p:nvPicPr>
          <p:cNvPr id="12" name="Picture 11"/>
          <p:cNvPicPr>
            <a:picLocks noChangeAspect="1"/>
          </p:cNvPicPr>
          <p:nvPr/>
        </p:nvPicPr>
        <p:blipFill>
          <a:blip r:embed="rId10"/>
          <a:stretch>
            <a:fillRect/>
          </a:stretch>
        </p:blipFill>
        <p:spPr>
          <a:xfrm>
            <a:off x="4401529" y="4964792"/>
            <a:ext cx="2987040" cy="866576"/>
          </a:xfrm>
          <a:prstGeom prst="rect">
            <a:avLst/>
          </a:prstGeom>
        </p:spPr>
      </p:pic>
      <p:pic>
        <p:nvPicPr>
          <p:cNvPr id="13" name="Picture 12"/>
          <p:cNvPicPr>
            <a:picLocks noChangeAspect="1"/>
          </p:cNvPicPr>
          <p:nvPr/>
        </p:nvPicPr>
        <p:blipFill>
          <a:blip r:embed="rId11"/>
          <a:stretch>
            <a:fillRect/>
          </a:stretch>
        </p:blipFill>
        <p:spPr>
          <a:xfrm>
            <a:off x="3651095" y="4631278"/>
            <a:ext cx="692824" cy="667028"/>
          </a:xfrm>
          <a:prstGeom prst="rect">
            <a:avLst/>
          </a:prstGeom>
        </p:spPr>
      </p:pic>
      <p:pic>
        <p:nvPicPr>
          <p:cNvPr id="14" name="Picture 13"/>
          <p:cNvPicPr>
            <a:picLocks noChangeAspect="1"/>
          </p:cNvPicPr>
          <p:nvPr/>
        </p:nvPicPr>
        <p:blipFill>
          <a:blip r:embed="rId12"/>
          <a:stretch>
            <a:fillRect/>
          </a:stretch>
        </p:blipFill>
        <p:spPr>
          <a:xfrm>
            <a:off x="8640315" y="4683529"/>
            <a:ext cx="2953131" cy="2044729"/>
          </a:xfrm>
          <a:prstGeom prst="rect">
            <a:avLst/>
          </a:prstGeom>
        </p:spPr>
      </p:pic>
      <p:pic>
        <p:nvPicPr>
          <p:cNvPr id="15" name="Picture 14"/>
          <p:cNvPicPr>
            <a:picLocks noChangeAspect="1"/>
          </p:cNvPicPr>
          <p:nvPr/>
        </p:nvPicPr>
        <p:blipFill>
          <a:blip r:embed="rId13"/>
          <a:stretch>
            <a:fillRect/>
          </a:stretch>
        </p:blipFill>
        <p:spPr>
          <a:xfrm>
            <a:off x="7771067" y="4647847"/>
            <a:ext cx="838200" cy="657225"/>
          </a:xfrm>
          <a:prstGeom prst="rect">
            <a:avLst/>
          </a:prstGeom>
        </p:spPr>
      </p:pic>
    </p:spTree>
    <p:extLst>
      <p:ext uri="{BB962C8B-B14F-4D97-AF65-F5344CB8AC3E}">
        <p14:creationId xmlns:p14="http://schemas.microsoft.com/office/powerpoint/2010/main" val="263354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522496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8019" y="441960"/>
            <a:ext cx="6296025" cy="762000"/>
          </a:xfrm>
          <a:prstGeom prst="rect">
            <a:avLst/>
          </a:prstGeom>
        </p:spPr>
      </p:pic>
      <p:pic>
        <p:nvPicPr>
          <p:cNvPr id="5" name="Picture 4"/>
          <p:cNvPicPr>
            <a:picLocks noChangeAspect="1"/>
          </p:cNvPicPr>
          <p:nvPr/>
        </p:nvPicPr>
        <p:blipFill>
          <a:blip r:embed="rId4"/>
          <a:stretch>
            <a:fillRect/>
          </a:stretch>
        </p:blipFill>
        <p:spPr>
          <a:xfrm>
            <a:off x="690245" y="1593612"/>
            <a:ext cx="4400550" cy="2952750"/>
          </a:xfrm>
          <a:prstGeom prst="rect">
            <a:avLst/>
          </a:prstGeom>
        </p:spPr>
      </p:pic>
    </p:spTree>
    <p:extLst>
      <p:ext uri="{BB962C8B-B14F-4D97-AF65-F5344CB8AC3E}">
        <p14:creationId xmlns:p14="http://schemas.microsoft.com/office/powerpoint/2010/main" val="292095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0"/>
            <a:ext cx="3532454" cy="6858000"/>
          </a:xfrm>
          <a:prstGeom prst="rect">
            <a:avLst/>
          </a:prstGeom>
        </p:spPr>
      </p:pic>
      <p:pic>
        <p:nvPicPr>
          <p:cNvPr id="10" name="Picture 9"/>
          <p:cNvPicPr>
            <a:picLocks noChangeAspect="1"/>
          </p:cNvPicPr>
          <p:nvPr/>
        </p:nvPicPr>
        <p:blipFill>
          <a:blip r:embed="rId4"/>
          <a:stretch>
            <a:fillRect/>
          </a:stretch>
        </p:blipFill>
        <p:spPr>
          <a:xfrm>
            <a:off x="3532454" y="1"/>
            <a:ext cx="8659546" cy="6858000"/>
          </a:xfrm>
          <a:prstGeom prst="rect">
            <a:avLst/>
          </a:prstGeom>
        </p:spPr>
      </p:pic>
    </p:spTree>
    <p:extLst>
      <p:ext uri="{BB962C8B-B14F-4D97-AF65-F5344CB8AC3E}">
        <p14:creationId xmlns:p14="http://schemas.microsoft.com/office/powerpoint/2010/main" val="262033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19" y="110169"/>
            <a:ext cx="11964318" cy="6588086"/>
          </a:xfrm>
          <a:prstGeom prst="rect">
            <a:avLst/>
          </a:prstGeom>
        </p:spPr>
      </p:pic>
    </p:spTree>
    <p:extLst>
      <p:ext uri="{BB962C8B-B14F-4D97-AF65-F5344CB8AC3E}">
        <p14:creationId xmlns:p14="http://schemas.microsoft.com/office/powerpoint/2010/main" val="5672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38438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09775" y="266700"/>
            <a:ext cx="8172450" cy="6324600"/>
          </a:xfrm>
          <a:prstGeom prst="rect">
            <a:avLst/>
          </a:prstGeom>
        </p:spPr>
      </p:pic>
    </p:spTree>
    <p:extLst>
      <p:ext uri="{BB962C8B-B14F-4D97-AF65-F5344CB8AC3E}">
        <p14:creationId xmlns:p14="http://schemas.microsoft.com/office/powerpoint/2010/main" val="3285569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Behavior Funnel Based off of the work of Dayna Abraham.</a:t>
            </a:r>
            <a:endParaRPr lang="en-US" sz="2800" dirty="0"/>
          </a:p>
        </p:txBody>
      </p:sp>
      <p:pic>
        <p:nvPicPr>
          <p:cNvPr id="4" name="Picture 3"/>
          <p:cNvPicPr/>
          <p:nvPr/>
        </p:nvPicPr>
        <p:blipFill>
          <a:blip r:embed="rId3"/>
          <a:stretch>
            <a:fillRect/>
          </a:stretch>
        </p:blipFill>
        <p:spPr>
          <a:xfrm>
            <a:off x="4275582" y="1533068"/>
            <a:ext cx="3467100" cy="3876675"/>
          </a:xfrm>
          <a:prstGeom prst="rect">
            <a:avLst/>
          </a:prstGeom>
        </p:spPr>
      </p:pic>
      <p:sp>
        <p:nvSpPr>
          <p:cNvPr id="5" name="Right Arrow 4"/>
          <p:cNvSpPr/>
          <p:nvPr/>
        </p:nvSpPr>
        <p:spPr>
          <a:xfrm>
            <a:off x="2729865" y="2010729"/>
            <a:ext cx="1453515" cy="5119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80741" y="2527713"/>
            <a:ext cx="1399032" cy="53949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972943" y="3067209"/>
            <a:ext cx="1389507" cy="5532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055620" y="3625469"/>
            <a:ext cx="1389507"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172968" y="4110101"/>
            <a:ext cx="1536192" cy="461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92424" y="4672584"/>
            <a:ext cx="1581912" cy="49377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97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1170</Words>
  <Application>Microsoft Office PowerPoint</Application>
  <PresentationFormat>Widescreen</PresentationFormat>
  <Paragraphs>84</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Behavior Funnel Based off of the work of Dayna Abraham.</vt:lpstr>
      <vt:lpstr>Basic Needs</vt:lpstr>
      <vt:lpstr>Connection</vt:lpstr>
      <vt:lpstr>PowerPoint Presentation</vt:lpstr>
      <vt:lpstr>What do senses have to do with social and emotional skills?   </vt:lpstr>
      <vt:lpstr>PowerPoint Presentation</vt:lpstr>
      <vt:lpstr>Avoidance</vt:lpstr>
      <vt:lpstr>Desires</vt:lpstr>
      <vt:lpstr>Skills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Studt</dc:creator>
  <cp:lastModifiedBy>Brooke Studt</cp:lastModifiedBy>
  <cp:revision>35</cp:revision>
  <dcterms:created xsi:type="dcterms:W3CDTF">2020-04-21T15:27:39Z</dcterms:created>
  <dcterms:modified xsi:type="dcterms:W3CDTF">2020-05-12T20:18:02Z</dcterms:modified>
</cp:coreProperties>
</file>