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280" r:id="rId9"/>
    <p:sldId id="288" r:id="rId10"/>
    <p:sldId id="277" r:id="rId11"/>
    <p:sldId id="294" r:id="rId12"/>
    <p:sldId id="295" r:id="rId13"/>
    <p:sldId id="293" r:id="rId14"/>
  </p:sldIdLst>
  <p:sldSz cx="9144000" cy="6858000" type="screen4x3"/>
  <p:notesSz cx="6858000" cy="9083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806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806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fld id="{2F7630E1-1190-43B8-8F4B-CCA79173B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83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1038"/>
            <a:ext cx="4541838" cy="3406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4825"/>
            <a:ext cx="5486400" cy="408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806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806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4" tIns="45537" rIns="91074" bIns="45537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fld id="{6873616C-A9E6-4931-8DC2-1606DD2E58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0" y="5772150"/>
          <a:ext cx="914400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Image" r:id="rId3" imgW="10338837" imgH="1228346" progId="Photoshop.Image.8">
                  <p:embed/>
                </p:oleObj>
              </mc:Choice>
              <mc:Fallback>
                <p:oleObj name="Image" r:id="rId3" imgW="10338837" imgH="1228346" progId="Photoshop.Imag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772150"/>
                        <a:ext cx="9144000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2257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0785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10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40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40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54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793997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79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799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5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87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75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103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618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174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0" y="5772150"/>
          <a:ext cx="914400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Image" r:id="rId15" imgW="10338837" imgH="1228346" progId="Photoshop.Image.8">
                  <p:embed/>
                </p:oleObj>
              </mc:Choice>
              <mc:Fallback>
                <p:oleObj name="Image" r:id="rId15" imgW="10338837" imgH="1228346" progId="Photoshop.Image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772150"/>
                        <a:ext cx="9144000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066800"/>
            <a:ext cx="8458200" cy="1470025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IEP Toolkit, Learning, and Behavior:</a:t>
            </a:r>
            <a:br>
              <a:rPr lang="en-US" altLang="en-US" sz="4000" dirty="0" smtClean="0"/>
            </a:br>
            <a:r>
              <a:rPr lang="en-US" altLang="en-US" sz="4000" dirty="0" smtClean="0"/>
              <a:t>Improving Outcomes for Students with Down Syndrome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971800"/>
            <a:ext cx="8839200" cy="2206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Gretchen Carroll, M.A.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Education Coordinator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Jane and Richard Thomas Center for Down Syndrome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Cincinnati Children’s Hospital Medical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Potential Behavioral Challenges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828800" y="1447800"/>
            <a:ext cx="6934200" cy="43434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Difficulty with transitions</a:t>
            </a:r>
          </a:p>
          <a:p>
            <a:pPr eaLnBrk="1" hangingPunct="1"/>
            <a:r>
              <a:rPr lang="en-US" altLang="en-US" sz="2800" dirty="0" smtClean="0"/>
              <a:t>Poor compliance</a:t>
            </a:r>
          </a:p>
          <a:p>
            <a:pPr eaLnBrk="1" hangingPunct="1"/>
            <a:r>
              <a:rPr lang="en-US" altLang="en-US" sz="2800" dirty="0" smtClean="0"/>
              <a:t>“Stubbornness”</a:t>
            </a:r>
          </a:p>
          <a:p>
            <a:pPr eaLnBrk="1" hangingPunct="1"/>
            <a:r>
              <a:rPr lang="en-US" altLang="en-US" sz="2800" dirty="0" smtClean="0"/>
              <a:t>Attention</a:t>
            </a:r>
          </a:p>
          <a:p>
            <a:pPr eaLnBrk="1" hangingPunct="1"/>
            <a:r>
              <a:rPr lang="en-US" altLang="en-US" sz="2800" dirty="0" smtClean="0"/>
              <a:t>Physical behaviors</a:t>
            </a:r>
          </a:p>
          <a:p>
            <a:pPr eaLnBrk="1" hangingPunct="1"/>
            <a:r>
              <a:rPr lang="en-US" altLang="en-US" sz="2800" dirty="0" smtClean="0"/>
              <a:t>Noises, inappropriate language</a:t>
            </a:r>
          </a:p>
          <a:p>
            <a:pPr eaLnBrk="1" hangingPunct="1"/>
            <a:r>
              <a:rPr lang="en-US" altLang="en-US" sz="2800" dirty="0" smtClean="0"/>
              <a:t>Flight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altLang="en-US" sz="4000" dirty="0" smtClean="0"/>
              <a:t>Preventing Problematic Behavior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038600"/>
          </a:xfrm>
        </p:spPr>
        <p:txBody>
          <a:bodyPr/>
          <a:lstStyle/>
          <a:p>
            <a:r>
              <a:rPr lang="en-US" altLang="en-US" sz="2800" dirty="0" smtClean="0"/>
              <a:t>Picture Schedules</a:t>
            </a:r>
          </a:p>
          <a:p>
            <a:r>
              <a:rPr lang="en-US" altLang="en-US" sz="2800" dirty="0" smtClean="0"/>
              <a:t>Positive, Visual Behavior Plans</a:t>
            </a:r>
          </a:p>
          <a:p>
            <a:pPr lvl="1"/>
            <a:r>
              <a:rPr lang="en-US" altLang="en-US" dirty="0" smtClean="0"/>
              <a:t>Behavior charts based on portions of day</a:t>
            </a:r>
          </a:p>
          <a:p>
            <a:pPr lvl="1"/>
            <a:r>
              <a:rPr lang="en-US" altLang="en-US" dirty="0" smtClean="0"/>
              <a:t>Behavior charts based on task completion</a:t>
            </a:r>
          </a:p>
          <a:p>
            <a:r>
              <a:rPr lang="en-US" altLang="en-US" sz="2800" dirty="0" smtClean="0"/>
              <a:t>Written Social Stories </a:t>
            </a:r>
          </a:p>
          <a:p>
            <a:r>
              <a:rPr lang="en-US" altLang="en-US" sz="2800" dirty="0" smtClean="0"/>
              <a:t>Video Social Stories</a:t>
            </a:r>
          </a:p>
        </p:txBody>
      </p:sp>
    </p:spTree>
    <p:extLst>
      <p:ext uri="{BB962C8B-B14F-4D97-AF65-F5344CB8AC3E}">
        <p14:creationId xmlns:p14="http://schemas.microsoft.com/office/powerpoint/2010/main" val="878549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5400"/>
          </a:xfrm>
        </p:spPr>
        <p:txBody>
          <a:bodyPr/>
          <a:lstStyle/>
          <a:p>
            <a:r>
              <a:rPr lang="en-US" altLang="en-US" sz="4000" dirty="0" smtClean="0"/>
              <a:t>Replacing Problematic Behavior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458200" cy="2895600"/>
          </a:xfrm>
        </p:spPr>
        <p:txBody>
          <a:bodyPr/>
          <a:lstStyle/>
          <a:p>
            <a:r>
              <a:rPr lang="en-US" altLang="en-US" sz="2800" dirty="0" smtClean="0"/>
              <a:t>Providing objects for manipulation</a:t>
            </a:r>
          </a:p>
          <a:p>
            <a:r>
              <a:rPr lang="en-US" altLang="en-US" sz="2800" dirty="0" smtClean="0"/>
              <a:t>Providing a safe way to express anger/frustration</a:t>
            </a:r>
          </a:p>
          <a:p>
            <a:r>
              <a:rPr lang="en-US" altLang="en-US" sz="2800" dirty="0" smtClean="0"/>
              <a:t>Providing objects to occupy the mouth</a:t>
            </a:r>
          </a:p>
          <a:p>
            <a:r>
              <a:rPr lang="en-US" altLang="en-US" sz="2800" dirty="0" smtClean="0"/>
              <a:t>Providing timed opportunities in sensory setting</a:t>
            </a:r>
          </a:p>
        </p:txBody>
      </p:sp>
    </p:spTree>
    <p:extLst>
      <p:ext uri="{BB962C8B-B14F-4D97-AF65-F5344CB8AC3E}">
        <p14:creationId xmlns:p14="http://schemas.microsoft.com/office/powerpoint/2010/main" val="1792217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altLang="en-US" sz="4000" dirty="0" smtClean="0"/>
              <a:t>Responding to Problematic Behavior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267200"/>
          </a:xfrm>
        </p:spPr>
        <p:txBody>
          <a:bodyPr/>
          <a:lstStyle/>
          <a:p>
            <a:r>
              <a:rPr lang="en-US" altLang="en-US" sz="2800" dirty="0" smtClean="0"/>
              <a:t>Diversion and distraction</a:t>
            </a:r>
          </a:p>
          <a:p>
            <a:r>
              <a:rPr lang="en-US" altLang="en-US" sz="2800" dirty="0" smtClean="0"/>
              <a:t>Offer choice to return to appropriate behavior</a:t>
            </a:r>
          </a:p>
          <a:p>
            <a:r>
              <a:rPr lang="en-US" altLang="en-US" sz="2800" dirty="0" smtClean="0"/>
              <a:t>Short, specific consequence with focus on desired activity</a:t>
            </a:r>
          </a:p>
          <a:p>
            <a:r>
              <a:rPr lang="en-US" altLang="en-US" sz="2800" dirty="0" smtClean="0"/>
              <a:t>Encourage peers to share their feelings</a:t>
            </a:r>
          </a:p>
          <a:p>
            <a:r>
              <a:rPr lang="en-US" altLang="en-US" sz="2800" dirty="0" smtClean="0"/>
              <a:t>Ignore attention seeking behavior (when possible)</a:t>
            </a:r>
          </a:p>
          <a:p>
            <a:r>
              <a:rPr lang="en-US" altLang="en-US" sz="2800" dirty="0" smtClean="0"/>
              <a:t>Directly model and teach desired behaviors</a:t>
            </a:r>
          </a:p>
        </p:txBody>
      </p:sp>
    </p:spTree>
    <p:extLst>
      <p:ext uri="{BB962C8B-B14F-4D97-AF65-F5344CB8AC3E}">
        <p14:creationId xmlns:p14="http://schemas.microsoft.com/office/powerpoint/2010/main" val="986502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 Developmental Profile of Individuals with Down Syndrome: Strengths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Strong social interaction skills</a:t>
            </a:r>
          </a:p>
          <a:p>
            <a:r>
              <a:rPr lang="en-US" sz="2800" dirty="0" smtClean="0"/>
              <a:t>Empathy for others</a:t>
            </a:r>
          </a:p>
          <a:p>
            <a:r>
              <a:rPr lang="en-US" sz="2800" dirty="0" smtClean="0"/>
              <a:t>Outgoing and well-liked</a:t>
            </a:r>
          </a:p>
          <a:p>
            <a:r>
              <a:rPr lang="en-US" sz="2800" dirty="0" smtClean="0"/>
              <a:t>Visual processing</a:t>
            </a:r>
          </a:p>
          <a:p>
            <a:r>
              <a:rPr lang="en-US" sz="2800" dirty="0" smtClean="0"/>
              <a:t>Visual memory</a:t>
            </a:r>
          </a:p>
          <a:p>
            <a:r>
              <a:rPr lang="en-US" sz="2800" dirty="0" smtClean="0"/>
              <a:t>Stronger receptive language than expressive language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34926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Capitalizing on the Strengths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from looking</a:t>
            </a:r>
          </a:p>
          <a:p>
            <a:r>
              <a:rPr lang="en-US" dirty="0" smtClean="0"/>
              <a:t>Maximize visual input and tactile learning opportunities</a:t>
            </a:r>
          </a:p>
          <a:p>
            <a:r>
              <a:rPr lang="en-US" dirty="0" smtClean="0"/>
              <a:t>Use social pairings and peer engagement</a:t>
            </a:r>
          </a:p>
          <a:p>
            <a:r>
              <a:rPr lang="en-US" dirty="0" smtClean="0"/>
              <a:t>Give a helping role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38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z="3200" dirty="0"/>
              <a:t>Developmental Profile of Individuals with Down Syndrome: </a:t>
            </a:r>
            <a:r>
              <a:rPr lang="en-US" sz="3200" dirty="0" smtClean="0"/>
              <a:t>Weaknesses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657600"/>
          </a:xfrm>
        </p:spPr>
        <p:txBody>
          <a:bodyPr/>
          <a:lstStyle/>
          <a:p>
            <a:r>
              <a:rPr lang="en-US" sz="2800" dirty="0" smtClean="0"/>
              <a:t>Working memory</a:t>
            </a:r>
          </a:p>
          <a:p>
            <a:r>
              <a:rPr lang="en-US" sz="2800" dirty="0" smtClean="0"/>
              <a:t>Expressive language</a:t>
            </a:r>
          </a:p>
          <a:p>
            <a:r>
              <a:rPr lang="en-US" sz="2800" dirty="0" smtClean="0"/>
              <a:t>Fine motor coordination</a:t>
            </a:r>
          </a:p>
          <a:p>
            <a:r>
              <a:rPr lang="en-US" sz="2800" dirty="0" smtClean="0"/>
              <a:t>Reading comprehension</a:t>
            </a:r>
          </a:p>
          <a:p>
            <a:r>
              <a:rPr lang="en-US" sz="2800" dirty="0" smtClean="0"/>
              <a:t>Mathematics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756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en-US" sz="4000" dirty="0" smtClean="0"/>
              <a:t>Minimizing the Weaknesses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810000"/>
          </a:xfrm>
        </p:spPr>
        <p:txBody>
          <a:bodyPr/>
          <a:lstStyle/>
          <a:p>
            <a:r>
              <a:rPr lang="en-US" sz="2800" dirty="0" smtClean="0"/>
              <a:t>Reduce “learning from listening”</a:t>
            </a:r>
          </a:p>
          <a:p>
            <a:r>
              <a:rPr lang="en-US" sz="2800" dirty="0" smtClean="0"/>
              <a:t>Pair auditory information with visual cues</a:t>
            </a:r>
          </a:p>
          <a:p>
            <a:r>
              <a:rPr lang="en-US" sz="2800" dirty="0" smtClean="0"/>
              <a:t>Offer communication choices: pointing, selecting, repeating</a:t>
            </a:r>
          </a:p>
          <a:p>
            <a:r>
              <a:rPr lang="en-US" sz="2800" dirty="0" smtClean="0"/>
              <a:t>Model, Do, Praise, Review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8010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en-US" sz="3600" dirty="0" smtClean="0"/>
              <a:t>General </a:t>
            </a:r>
            <a:r>
              <a:rPr lang="en-US" sz="3600" dirty="0" smtClean="0"/>
              <a:t>Accommodation &amp; </a:t>
            </a:r>
            <a:br>
              <a:rPr lang="en-US" sz="3600" dirty="0" smtClean="0"/>
            </a:br>
            <a:r>
              <a:rPr lang="en-US" sz="3600" dirty="0" smtClean="0"/>
              <a:t>Modification </a:t>
            </a:r>
            <a:r>
              <a:rPr lang="en-US" sz="3600" dirty="0" smtClean="0"/>
              <a:t>Strategies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886200"/>
          </a:xfrm>
        </p:spPr>
        <p:txBody>
          <a:bodyPr/>
          <a:lstStyle/>
          <a:p>
            <a:r>
              <a:rPr lang="en-US" dirty="0" smtClean="0"/>
              <a:t>Change the delivery of information</a:t>
            </a:r>
          </a:p>
          <a:p>
            <a:r>
              <a:rPr lang="en-US" dirty="0" smtClean="0"/>
              <a:t>Change the output required by the learner</a:t>
            </a:r>
          </a:p>
          <a:p>
            <a:r>
              <a:rPr lang="en-US" dirty="0" smtClean="0"/>
              <a:t>Change the pace of delivery</a:t>
            </a:r>
          </a:p>
          <a:p>
            <a:r>
              <a:rPr lang="en-US" dirty="0" smtClean="0"/>
              <a:t>Change the amount of content</a:t>
            </a:r>
          </a:p>
          <a:p>
            <a:r>
              <a:rPr lang="en-US" dirty="0" smtClean="0"/>
              <a:t>Change the content itself</a:t>
            </a:r>
          </a:p>
        </p:txBody>
      </p:sp>
    </p:spTree>
    <p:extLst>
      <p:ext uri="{BB962C8B-B14F-4D97-AF65-F5344CB8AC3E}">
        <p14:creationId xmlns:p14="http://schemas.microsoft.com/office/powerpoint/2010/main" val="2347365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4572000"/>
          </a:xfrm>
        </p:spPr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z="4800" dirty="0" smtClean="0"/>
              <a:t>IEP Toolkit:</a:t>
            </a:r>
          </a:p>
          <a:p>
            <a:pPr marL="0" indent="0" algn="ctr">
              <a:buNone/>
            </a:pPr>
            <a:r>
              <a:rPr lang="en-US" sz="4800" dirty="0" smtClean="0"/>
              <a:t>Empowerment in the IEP Process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43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Why Behavior Matters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133600"/>
            <a:ext cx="7391400" cy="35814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altLang="en-US" dirty="0" smtClean="0"/>
              <a:t>Behavior affects learning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altLang="en-US" dirty="0" smtClean="0"/>
              <a:t>Behavior affects placement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altLang="en-US" dirty="0" smtClean="0"/>
              <a:t>Behavior affects social relationships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altLang="en-US" dirty="0" smtClean="0"/>
              <a:t>Behavior affects independence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Understanding Problematic Behavior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77200" cy="4267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altLang="en-US" sz="2800" dirty="0" smtClean="0"/>
              <a:t>Every behavior is a form of communication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altLang="en-US" sz="2800" dirty="0" smtClean="0"/>
              <a:t>What is the behavior saying?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altLang="en-US" dirty="0" smtClean="0"/>
              <a:t>I don’t understand/This is hard for me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altLang="en-US" dirty="0" smtClean="0"/>
              <a:t>I want to do something else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altLang="en-US" dirty="0" smtClean="0"/>
              <a:t>I want you to pay attention to me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altLang="en-US" dirty="0" smtClean="0"/>
              <a:t>I am tired/physically uncomfortable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altLang="en-US" dirty="0" smtClean="0"/>
              <a:t>I have a sensory need I need to fill</a:t>
            </a:r>
          </a:p>
          <a:p>
            <a:pPr marL="457200" lvl="1" indent="0" eaLnBrk="1" hangingPunct="1">
              <a:buNone/>
            </a:pPr>
            <a:endParaRPr lang="en-US" altLang="en-US" sz="2400" dirty="0" smtClean="0"/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en-US" altLang="en-US" sz="23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352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Image</vt:lpstr>
      <vt:lpstr>IEP Toolkit, Learning, and Behavior: Improving Outcomes for Students with Down Syndrome</vt:lpstr>
      <vt:lpstr> Developmental Profile of Individuals with Down Syndrome: Strengths</vt:lpstr>
      <vt:lpstr>Capitalizing on the Strengths</vt:lpstr>
      <vt:lpstr>Developmental Profile of Individuals with Down Syndrome: Weaknesses</vt:lpstr>
      <vt:lpstr>Minimizing the Weaknesses</vt:lpstr>
      <vt:lpstr>General Accommodation &amp;  Modification Strategies</vt:lpstr>
      <vt:lpstr>PowerPoint Presentation</vt:lpstr>
      <vt:lpstr>Why Behavior Matters</vt:lpstr>
      <vt:lpstr>Understanding Problematic Behavior</vt:lpstr>
      <vt:lpstr>Potential Behavioral Challenges</vt:lpstr>
      <vt:lpstr>Preventing Problematic Behavior</vt:lpstr>
      <vt:lpstr>Replacing Problematic Behavior</vt:lpstr>
      <vt:lpstr>Responding to Problematic Behavior</vt:lpstr>
    </vt:vector>
  </TitlesOfParts>
  <Company>CCHMC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boyd8o</dc:creator>
  <cp:lastModifiedBy>Carroll Family</cp:lastModifiedBy>
  <cp:revision>84</cp:revision>
  <dcterms:created xsi:type="dcterms:W3CDTF">2007-03-12T19:34:36Z</dcterms:created>
  <dcterms:modified xsi:type="dcterms:W3CDTF">2016-04-09T21:21:34Z</dcterms:modified>
</cp:coreProperties>
</file>